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4"/>
    <p:sldMasterId id="2147483698" r:id="rId5"/>
  </p:sldMasterIdLst>
  <p:handoutMasterIdLst>
    <p:handoutMasterId r:id="rId7"/>
  </p:handoutMasterIdLst>
  <p:sldIdLst>
    <p:sldId id="257" r:id="rId6"/>
  </p:sldIdLst>
  <p:sldSz cx="28803600" cy="38404800"/>
  <p:notesSz cx="7010400" cy="9296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Roboto Condensed" panose="020B0604020202020204" charset="0"/>
      <p:regular r:id="rId14"/>
      <p:bold r:id="rId15"/>
      <p:italic r:id="rId16"/>
      <p:boldItalic r:id="rId17"/>
    </p:embeddedFont>
    <p:embeddedFont>
      <p:font typeface="Roboto Condensed Light" panose="020B0604020202020204" charset="0"/>
      <p:regular r:id="rId18"/>
      <p:italic r:id="rId19"/>
    </p:embeddedFont>
  </p:embeddedFontLst>
  <p:defaultTextStyle>
    <a:defPPr>
      <a:defRPr lang="en-US"/>
    </a:defPPr>
    <a:lvl1pPr marL="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1pPr>
    <a:lvl2pPr marL="40005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2pPr>
    <a:lvl3pPr marL="80010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3pPr>
    <a:lvl4pPr marL="120015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4pPr>
    <a:lvl5pPr marL="160020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5pPr>
    <a:lvl6pPr marL="200025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6pPr>
    <a:lvl7pPr marL="240030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7pPr>
    <a:lvl8pPr marL="280035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8pPr>
    <a:lvl9pPr marL="3200400" algn="l" defTabSz="400050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899" userDrawn="1">
          <p15:clr>
            <a:srgbClr val="A4A3A4"/>
          </p15:clr>
        </p15:guide>
        <p15:guide id="3" pos="17245" userDrawn="1">
          <p15:clr>
            <a:srgbClr val="A4A3A4"/>
          </p15:clr>
        </p15:guide>
        <p15:guide id="4" orient="horz" pos="12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nora.bateman@gmail.com" initials="a" lastIdx="5" clrIdx="0">
    <p:extLst>
      <p:ext uri="{19B8F6BF-5375-455C-9EA6-DF929625EA0E}">
        <p15:presenceInfo xmlns:p15="http://schemas.microsoft.com/office/powerpoint/2012/main" userId="e8be825003e4b6ee" providerId="Windows Live"/>
      </p:ext>
    </p:extLst>
  </p:cmAuthor>
  <p:cmAuthor id="2" name="Jane Maland Cady" initials="JMC" lastIdx="11" clrIdx="1">
    <p:extLst>
      <p:ext uri="{19B8F6BF-5375-455C-9EA6-DF929625EA0E}">
        <p15:presenceInfo xmlns:p15="http://schemas.microsoft.com/office/powerpoint/2012/main" userId="S-1-5-21-3460770402-3241916987-2152902982-6166" providerId="AD"/>
      </p:ext>
    </p:extLst>
  </p:cmAuthor>
  <p:cmAuthor id="3" name="Jane Maland Cady" initials="JMC [2]" lastIdx="11" clrIdx="2">
    <p:extLst>
      <p:ext uri="{19B8F6BF-5375-455C-9EA6-DF929625EA0E}">
        <p15:presenceInfo xmlns:p15="http://schemas.microsoft.com/office/powerpoint/2012/main" userId="Jane Maland Cad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146"/>
    <a:srgbClr val="F2A900"/>
    <a:srgbClr val="799900"/>
    <a:srgbClr val="C4D9A5"/>
    <a:srgbClr val="DDDDDD"/>
    <a:srgbClr val="FBE06D"/>
    <a:srgbClr val="DEB406"/>
    <a:srgbClr val="729BC7"/>
    <a:srgbClr val="96B525"/>
    <a:srgbClr val="D0B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6412" autoAdjust="0"/>
  </p:normalViewPr>
  <p:slideViewPr>
    <p:cSldViewPr snapToGrid="0">
      <p:cViewPr>
        <p:scale>
          <a:sx n="125" d="100"/>
          <a:sy n="125" d="100"/>
        </p:scale>
        <p:origin x="-11448" y="-10536"/>
      </p:cViewPr>
      <p:guideLst>
        <p:guide pos="899"/>
        <p:guide pos="17245"/>
        <p:guide orient="horz" pos="12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20" d="100"/>
          <a:sy n="20" d="100"/>
        </p:scale>
        <p:origin x="2868" y="10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Farmer Organizations</c:v>
                </c:pt>
              </c:strCache>
            </c:strRef>
          </c:tx>
          <c:spPr>
            <a:solidFill>
              <a:srgbClr val="96B52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4F3-4B4A-BBB9-6FDBE54DB75E}"/>
              </c:ext>
            </c:extLst>
          </c:dPt>
          <c:dLbls>
            <c:dLbl>
              <c:idx val="0"/>
              <c:layout>
                <c:manualLayout>
                  <c:x val="3.1784301941303113E-2"/>
                  <c:y val="5.2910052910051944E-3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F3-4B4A-BBB9-6FDBE54DB7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 lIns="0" tIns="0" rIns="0" bIns="0" anchor="ctr" anchorCtr="0">
                <a:spAutoFit/>
              </a:bodyPr>
              <a:lstStyle/>
              <a:p>
                <a:pPr>
                  <a:defRPr sz="2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Condensed" panose="020B0604020202020204" charset="0"/>
                    <a:ea typeface="Roboto Condensed" panose="020B0604020202020204" charset="0"/>
                    <a:cs typeface="Roboto Condensed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3-4B4A-BBB9-6FDBE54DB7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Development NGOs</c:v>
                </c:pt>
              </c:strCache>
            </c:strRef>
          </c:tx>
          <c:spPr>
            <a:solidFill>
              <a:srgbClr val="96B52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145215791586252E-2"/>
                  <c:y val="0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4B-462B-949C-990CD73EB7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 lIns="0" tIns="0" rIns="0" bIns="0" anchor="ctr">
                <a:spAutoFit/>
              </a:bodyPr>
              <a:lstStyle/>
              <a:p>
                <a:pPr>
                  <a:defRPr sz="2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Condensed" panose="020B0604020202020204" charset="0"/>
                    <a:ea typeface="Roboto Condensed" panose="020B0604020202020204" charset="0"/>
                    <a:cs typeface="Roboto Condensed" panose="020B060402020202020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F3-4B4A-BBB9-6FDBE54DB7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Research Organizations</c:v>
                </c:pt>
              </c:strCache>
            </c:strRef>
          </c:tx>
          <c:spPr>
            <a:solidFill>
              <a:srgbClr val="96B52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9100984367455421E-2"/>
                  <c:y val="0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2C-4514-B3F4-78EC164FA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 lIns="0" tIns="0" rIns="0" bIns="0" anchor="ctr">
                <a:spAutoFit/>
              </a:bodyPr>
              <a:lstStyle/>
              <a:p>
                <a:pPr>
                  <a:defRPr sz="2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Condensed" panose="020B0604020202020204" charset="0"/>
                    <a:ea typeface="Roboto Condensed" panose="020B0604020202020204" charset="0"/>
                    <a:cs typeface="Roboto Condensed" panose="020B060402020202020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4F3-4B4A-BBB9-6FDBE54DB7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48"/>
        <c:axId val="143851304"/>
        <c:axId val="143852480"/>
      </c:barChart>
      <c:catAx>
        <c:axId val="143851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3852480"/>
        <c:crosses val="autoZero"/>
        <c:auto val="1"/>
        <c:lblAlgn val="ctr"/>
        <c:lblOffset val="100"/>
        <c:noMultiLvlLbl val="0"/>
      </c:catAx>
      <c:valAx>
        <c:axId val="143852480"/>
        <c:scaling>
          <c:orientation val="minMax"/>
          <c:min val="0"/>
        </c:scaling>
        <c:delete val="1"/>
        <c:axPos val="b"/>
        <c:majorGridlines>
          <c:spPr>
            <a:ln w="6350" cap="flat" cmpd="sng" algn="ctr">
              <a:solidFill>
                <a:schemeClr val="bg1">
                  <a:alpha val="50000"/>
                </a:schemeClr>
              </a:solidFill>
              <a:round/>
            </a:ln>
            <a:effectLst/>
          </c:spPr>
        </c:majorGridlines>
        <c:numFmt formatCode="General\%" sourceLinked="0"/>
        <c:majorTickMark val="none"/>
        <c:minorTickMark val="none"/>
        <c:tickLblPos val="nextTo"/>
        <c:crossAx val="1438513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B55A9FDB-2149-4986-8A09-7988A199DB0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0A0B89A9-4D92-4BDE-8B1C-B90CC0F2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963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999" y="2560320"/>
            <a:ext cx="9289911" cy="8961120"/>
          </a:xfrm>
        </p:spPr>
        <p:txBody>
          <a:bodyPr anchor="b"/>
          <a:lstStyle>
            <a:lvl1pPr>
              <a:defRPr sz="10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5281" y="5529588"/>
            <a:ext cx="14581823" cy="27292300"/>
          </a:xfrm>
        </p:spPr>
        <p:txBody>
          <a:bodyPr anchor="t"/>
          <a:lstStyle>
            <a:lvl1pPr marL="0" indent="0">
              <a:buNone/>
              <a:defRPr sz="10080"/>
            </a:lvl1pPr>
            <a:lvl2pPr marL="1440180" indent="0">
              <a:buNone/>
              <a:defRPr sz="8820"/>
            </a:lvl2pPr>
            <a:lvl3pPr marL="2880360" indent="0">
              <a:buNone/>
              <a:defRPr sz="7560"/>
            </a:lvl3pPr>
            <a:lvl4pPr marL="4320540" indent="0">
              <a:buNone/>
              <a:defRPr sz="6300"/>
            </a:lvl4pPr>
            <a:lvl5pPr marL="5760720" indent="0">
              <a:buNone/>
              <a:defRPr sz="6300"/>
            </a:lvl5pPr>
            <a:lvl6pPr marL="7200900" indent="0">
              <a:buNone/>
              <a:defRPr sz="6300"/>
            </a:lvl6pPr>
            <a:lvl7pPr marL="8641080" indent="0">
              <a:buNone/>
              <a:defRPr sz="6300"/>
            </a:lvl7pPr>
            <a:lvl8pPr marL="10081260" indent="0">
              <a:buNone/>
              <a:defRPr sz="6300"/>
            </a:lvl8pPr>
            <a:lvl9pPr marL="11521440" indent="0">
              <a:buNone/>
              <a:defRPr sz="6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999" y="11521440"/>
            <a:ext cx="9289911" cy="21344893"/>
          </a:xfrm>
        </p:spPr>
        <p:txBody>
          <a:bodyPr/>
          <a:lstStyle>
            <a:lvl1pPr marL="0" indent="0">
              <a:buNone/>
              <a:defRPr sz="5040"/>
            </a:lvl1pPr>
            <a:lvl2pPr marL="1440180" indent="0">
              <a:buNone/>
              <a:defRPr sz="4410"/>
            </a:lvl2pPr>
            <a:lvl3pPr marL="2880360" indent="0">
              <a:buNone/>
              <a:defRPr sz="3780"/>
            </a:lvl3pPr>
            <a:lvl4pPr marL="4320540" indent="0">
              <a:buNone/>
              <a:defRPr sz="3150"/>
            </a:lvl4pPr>
            <a:lvl5pPr marL="5760720" indent="0">
              <a:buNone/>
              <a:defRPr sz="3150"/>
            </a:lvl5pPr>
            <a:lvl6pPr marL="7200900" indent="0">
              <a:buNone/>
              <a:defRPr sz="3150"/>
            </a:lvl6pPr>
            <a:lvl7pPr marL="8641080" indent="0">
              <a:buNone/>
              <a:defRPr sz="3150"/>
            </a:lvl7pPr>
            <a:lvl8pPr marL="10081260" indent="0">
              <a:buNone/>
              <a:defRPr sz="3150"/>
            </a:lvl8pPr>
            <a:lvl9pPr marL="11521440" indent="0">
              <a:buNone/>
              <a:defRPr sz="31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16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2578" y="2044700"/>
            <a:ext cx="6210776" cy="325462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249" y="2044700"/>
            <a:ext cx="18272284" cy="325462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094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gram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621841" y="19976200"/>
            <a:ext cx="68808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1929754" y="19976200"/>
            <a:ext cx="68808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4"/>
          <p:cNvSpPr txBox="1">
            <a:spLocks/>
          </p:cNvSpPr>
          <p:nvPr userDrawn="1"/>
        </p:nvSpPr>
        <p:spPr>
          <a:xfrm>
            <a:off x="14868473" y="10932374"/>
            <a:ext cx="13268454" cy="80387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Collaboration, Connections, and Learning</a:t>
            </a:r>
          </a:p>
        </p:txBody>
      </p:sp>
      <p:sp>
        <p:nvSpPr>
          <p:cNvPr id="13" name="Text Placeholder 4"/>
          <p:cNvSpPr txBox="1">
            <a:spLocks/>
          </p:cNvSpPr>
          <p:nvPr userDrawn="1"/>
        </p:nvSpPr>
        <p:spPr>
          <a:xfrm>
            <a:off x="300882" y="10898665"/>
            <a:ext cx="13716239" cy="83758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Research Centered on Agroecological Transitions</a:t>
            </a:r>
          </a:p>
        </p:txBody>
      </p:sp>
      <p:sp>
        <p:nvSpPr>
          <p:cNvPr id="15" name="Text Placeholder 4"/>
          <p:cNvSpPr txBox="1">
            <a:spLocks/>
          </p:cNvSpPr>
          <p:nvPr userDrawn="1"/>
        </p:nvSpPr>
        <p:spPr>
          <a:xfrm>
            <a:off x="1075648" y="20368265"/>
            <a:ext cx="12941474" cy="1184524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Strengthening Capacities </a:t>
            </a:r>
            <a:b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</a:b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towards Agroecological Transitions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-13536" y="29459321"/>
            <a:ext cx="92811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4"/>
          <p:cNvSpPr txBox="1">
            <a:spLocks/>
          </p:cNvSpPr>
          <p:nvPr userDrawn="1"/>
        </p:nvSpPr>
        <p:spPr>
          <a:xfrm>
            <a:off x="10007618" y="29597749"/>
            <a:ext cx="8857897" cy="83758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Evaluation &amp; Learning Priorities</a:t>
            </a:r>
          </a:p>
        </p:txBody>
      </p:sp>
      <p:sp>
        <p:nvSpPr>
          <p:cNvPr id="22" name="Text Placeholder 4"/>
          <p:cNvSpPr txBox="1">
            <a:spLocks/>
          </p:cNvSpPr>
          <p:nvPr userDrawn="1"/>
        </p:nvSpPr>
        <p:spPr>
          <a:xfrm>
            <a:off x="19757021" y="29597748"/>
            <a:ext cx="8049085" cy="83758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Recent Insights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478681" y="21593378"/>
            <a:ext cx="13538441" cy="66408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358034" y="11736253"/>
            <a:ext cx="13538439" cy="44340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14994804" y="11820473"/>
            <a:ext cx="13433283" cy="44341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9"/>
          </p:nvPr>
        </p:nvSpPr>
        <p:spPr>
          <a:xfrm>
            <a:off x="10049728" y="30614354"/>
            <a:ext cx="8521014" cy="7134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0"/>
          </p:nvPr>
        </p:nvSpPr>
        <p:spPr>
          <a:xfrm>
            <a:off x="19757022" y="30614354"/>
            <a:ext cx="8544735" cy="7134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1"/>
          </p:nvPr>
        </p:nvSpPr>
        <p:spPr>
          <a:xfrm>
            <a:off x="599332" y="2846473"/>
            <a:ext cx="13297141" cy="64082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22"/>
          </p:nvPr>
        </p:nvSpPr>
        <p:spPr>
          <a:xfrm>
            <a:off x="21031200" y="3454028"/>
            <a:ext cx="7396887" cy="63577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3"/>
          </p:nvPr>
        </p:nvSpPr>
        <p:spPr>
          <a:xfrm>
            <a:off x="599332" y="1354789"/>
            <a:ext cx="13297141" cy="13126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4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537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al Template -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621841" y="19976200"/>
            <a:ext cx="68808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1929754" y="19976200"/>
            <a:ext cx="68808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4"/>
          <p:cNvSpPr txBox="1">
            <a:spLocks/>
          </p:cNvSpPr>
          <p:nvPr userDrawn="1"/>
        </p:nvSpPr>
        <p:spPr>
          <a:xfrm>
            <a:off x="14868473" y="10932374"/>
            <a:ext cx="13268454" cy="80387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Collaboration, Connections, and Learning</a:t>
            </a:r>
          </a:p>
        </p:txBody>
      </p:sp>
      <p:sp>
        <p:nvSpPr>
          <p:cNvPr id="13" name="Text Placeholder 4"/>
          <p:cNvSpPr txBox="1">
            <a:spLocks/>
          </p:cNvSpPr>
          <p:nvPr userDrawn="1"/>
        </p:nvSpPr>
        <p:spPr>
          <a:xfrm>
            <a:off x="300883" y="10898665"/>
            <a:ext cx="12723464" cy="83758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AEI-Centered Research</a:t>
            </a:r>
          </a:p>
        </p:txBody>
      </p:sp>
      <p:sp>
        <p:nvSpPr>
          <p:cNvPr id="15" name="Text Placeholder 4"/>
          <p:cNvSpPr txBox="1">
            <a:spLocks/>
          </p:cNvSpPr>
          <p:nvPr userDrawn="1"/>
        </p:nvSpPr>
        <p:spPr>
          <a:xfrm>
            <a:off x="358032" y="20336996"/>
            <a:ext cx="12585806" cy="83758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Program, Region, and Project Support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-13536" y="29459321"/>
            <a:ext cx="92811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4"/>
          <p:cNvSpPr txBox="1">
            <a:spLocks/>
          </p:cNvSpPr>
          <p:nvPr userDrawn="1"/>
        </p:nvSpPr>
        <p:spPr>
          <a:xfrm>
            <a:off x="10007618" y="29597749"/>
            <a:ext cx="8857897" cy="83758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Evaluation &amp; Learning Priorities</a:t>
            </a:r>
          </a:p>
        </p:txBody>
      </p:sp>
      <p:sp>
        <p:nvSpPr>
          <p:cNvPr id="22" name="Text Placeholder 4"/>
          <p:cNvSpPr txBox="1">
            <a:spLocks/>
          </p:cNvSpPr>
          <p:nvPr userDrawn="1"/>
        </p:nvSpPr>
        <p:spPr>
          <a:xfrm>
            <a:off x="19757021" y="29597748"/>
            <a:ext cx="8049085" cy="837588"/>
          </a:xfrm>
          <a:prstGeom prst="rect">
            <a:avLst/>
          </a:prstGeom>
        </p:spPr>
        <p:txBody>
          <a:bodyPr anchor="b"/>
          <a:lstStyle>
            <a:lvl1pPr marL="0" indent="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None/>
              <a:defRPr sz="864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7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918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64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9377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8368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552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52144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167360" indent="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576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103"/>
              </a:spcAft>
            </a:pPr>
            <a:r>
              <a:rPr lang="en-US" sz="525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Recent Insights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58032" y="21174583"/>
            <a:ext cx="13496331" cy="73763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315923" y="11736254"/>
            <a:ext cx="13538439" cy="7385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14994804" y="11820473"/>
            <a:ext cx="13433283" cy="7301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9"/>
          </p:nvPr>
        </p:nvSpPr>
        <p:spPr>
          <a:xfrm>
            <a:off x="10049728" y="30614354"/>
            <a:ext cx="8521014" cy="7134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0"/>
          </p:nvPr>
        </p:nvSpPr>
        <p:spPr>
          <a:xfrm>
            <a:off x="19757022" y="30614354"/>
            <a:ext cx="8544735" cy="7134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1"/>
          </p:nvPr>
        </p:nvSpPr>
        <p:spPr>
          <a:xfrm>
            <a:off x="599332" y="4449790"/>
            <a:ext cx="13297141" cy="48049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22"/>
          </p:nvPr>
        </p:nvSpPr>
        <p:spPr>
          <a:xfrm>
            <a:off x="20916901" y="3454028"/>
            <a:ext cx="7511186" cy="63577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3"/>
          </p:nvPr>
        </p:nvSpPr>
        <p:spPr>
          <a:xfrm>
            <a:off x="599332" y="1354789"/>
            <a:ext cx="13297141" cy="13126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4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98686" y="2846189"/>
            <a:ext cx="13297786" cy="1411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700">
                <a:latin typeface="Roboto Condensed Light" panose="020B0604020202020204" charset="0"/>
                <a:cs typeface="Roboto Condensed Light" panose="020B060402020202020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62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al template -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621841" y="19976200"/>
            <a:ext cx="68808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1929754" y="19976200"/>
            <a:ext cx="68808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-13536" y="29459321"/>
            <a:ext cx="9281160" cy="9001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358032" y="21174584"/>
            <a:ext cx="13538441" cy="66408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358033" y="11736253"/>
            <a:ext cx="13538440" cy="7326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14994804" y="11820473"/>
            <a:ext cx="13433283" cy="73266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9"/>
          </p:nvPr>
        </p:nvSpPr>
        <p:spPr>
          <a:xfrm>
            <a:off x="10049728" y="30614354"/>
            <a:ext cx="8521014" cy="7134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0"/>
          </p:nvPr>
        </p:nvSpPr>
        <p:spPr>
          <a:xfrm>
            <a:off x="19757022" y="30614354"/>
            <a:ext cx="8544735" cy="71345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1"/>
          </p:nvPr>
        </p:nvSpPr>
        <p:spPr>
          <a:xfrm>
            <a:off x="599332" y="4449790"/>
            <a:ext cx="13297141" cy="48049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22"/>
          </p:nvPr>
        </p:nvSpPr>
        <p:spPr>
          <a:xfrm>
            <a:off x="20916901" y="3454028"/>
            <a:ext cx="7511186" cy="63577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 algn="r"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3"/>
          </p:nvPr>
        </p:nvSpPr>
        <p:spPr>
          <a:xfrm>
            <a:off x="599332" y="1354789"/>
            <a:ext cx="13297141" cy="13126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4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598686" y="2846189"/>
            <a:ext cx="13297786" cy="1411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700">
                <a:latin typeface="Roboto Condensed Light" panose="020B0604020202020204" charset="0"/>
                <a:cs typeface="Roboto Condensed Light" panose="020B060402020202020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358032" y="10886174"/>
            <a:ext cx="13538441" cy="7658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250" b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4942225" y="10864554"/>
            <a:ext cx="13538441" cy="7658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250" b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358032" y="20408726"/>
            <a:ext cx="13538441" cy="7658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250" b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10049728" y="29856308"/>
            <a:ext cx="8521014" cy="7364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250" b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19757022" y="29806422"/>
            <a:ext cx="8723644" cy="8079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250" b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1pPr>
            <a:lvl2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2pPr>
            <a:lvl3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3pPr>
            <a:lvl4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4pPr>
            <a:lvl5pPr>
              <a:defRPr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7971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0" y="6285233"/>
            <a:ext cx="24483060" cy="13370560"/>
          </a:xfrm>
        </p:spPr>
        <p:txBody>
          <a:bodyPr anchor="b"/>
          <a:lstStyle>
            <a:lvl1pPr algn="ctr">
              <a:defRPr sz="18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450" y="20171413"/>
            <a:ext cx="21602700" cy="9272267"/>
          </a:xfrm>
        </p:spPr>
        <p:txBody>
          <a:bodyPr/>
          <a:lstStyle>
            <a:lvl1pPr marL="0" indent="0" algn="ctr">
              <a:buNone/>
              <a:defRPr sz="7560"/>
            </a:lvl1pPr>
            <a:lvl2pPr marL="1440180" indent="0" algn="ctr">
              <a:buNone/>
              <a:defRPr sz="6300"/>
            </a:lvl2pPr>
            <a:lvl3pPr marL="2880360" indent="0" algn="ctr">
              <a:buNone/>
              <a:defRPr sz="5670"/>
            </a:lvl3pPr>
            <a:lvl4pPr marL="4320540" indent="0" algn="ctr">
              <a:buNone/>
              <a:defRPr sz="5040"/>
            </a:lvl4pPr>
            <a:lvl5pPr marL="5760720" indent="0" algn="ctr">
              <a:buNone/>
              <a:defRPr sz="5040"/>
            </a:lvl5pPr>
            <a:lvl6pPr marL="7200900" indent="0" algn="ctr">
              <a:buNone/>
              <a:defRPr sz="5040"/>
            </a:lvl6pPr>
            <a:lvl7pPr marL="8641080" indent="0" algn="ctr">
              <a:buNone/>
              <a:defRPr sz="5040"/>
            </a:lvl7pPr>
            <a:lvl8pPr marL="10081260" indent="0" algn="ctr">
              <a:buNone/>
              <a:defRPr sz="5040"/>
            </a:lvl8pPr>
            <a:lvl9pPr marL="11521440" indent="0" algn="ctr">
              <a:buNone/>
              <a:defRPr sz="5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6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247" y="9574541"/>
            <a:ext cx="24843105" cy="15975327"/>
          </a:xfrm>
        </p:spPr>
        <p:txBody>
          <a:bodyPr anchor="b"/>
          <a:lstStyle>
            <a:lvl1pPr>
              <a:defRPr sz="18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247" y="25701001"/>
            <a:ext cx="24843105" cy="8401047"/>
          </a:xfrm>
        </p:spPr>
        <p:txBody>
          <a:bodyPr/>
          <a:lstStyle>
            <a:lvl1pPr marL="0" indent="0">
              <a:buNone/>
              <a:defRPr sz="7560">
                <a:solidFill>
                  <a:schemeClr val="tx1"/>
                </a:solidFill>
              </a:defRPr>
            </a:lvl1pPr>
            <a:lvl2pPr marL="144018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2pPr>
            <a:lvl3pPr marL="288036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3pPr>
            <a:lvl4pPr marL="432054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4pPr>
            <a:lvl5pPr marL="576072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5pPr>
            <a:lvl6pPr marL="720090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6pPr>
            <a:lvl7pPr marL="864108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7pPr>
            <a:lvl8pPr marL="1008126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8pPr>
            <a:lvl9pPr marL="1152144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9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248" y="10223500"/>
            <a:ext cx="12241530" cy="24367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1823" y="10223500"/>
            <a:ext cx="12241530" cy="24367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7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999" y="2044708"/>
            <a:ext cx="24843105" cy="7423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4002" y="9414513"/>
            <a:ext cx="12185271" cy="4613907"/>
          </a:xfrm>
        </p:spPr>
        <p:txBody>
          <a:bodyPr anchor="b"/>
          <a:lstStyle>
            <a:lvl1pPr marL="0" indent="0">
              <a:buNone/>
              <a:defRPr sz="7560" b="1"/>
            </a:lvl1pPr>
            <a:lvl2pPr marL="1440180" indent="0">
              <a:buNone/>
              <a:defRPr sz="6300" b="1"/>
            </a:lvl2pPr>
            <a:lvl3pPr marL="2880360" indent="0">
              <a:buNone/>
              <a:defRPr sz="5670" b="1"/>
            </a:lvl3pPr>
            <a:lvl4pPr marL="4320540" indent="0">
              <a:buNone/>
              <a:defRPr sz="5040" b="1"/>
            </a:lvl4pPr>
            <a:lvl5pPr marL="5760720" indent="0">
              <a:buNone/>
              <a:defRPr sz="5040" b="1"/>
            </a:lvl5pPr>
            <a:lvl6pPr marL="7200900" indent="0">
              <a:buNone/>
              <a:defRPr sz="5040" b="1"/>
            </a:lvl6pPr>
            <a:lvl7pPr marL="8641080" indent="0">
              <a:buNone/>
              <a:defRPr sz="5040" b="1"/>
            </a:lvl7pPr>
            <a:lvl8pPr marL="10081260" indent="0">
              <a:buNone/>
              <a:defRPr sz="5040" b="1"/>
            </a:lvl8pPr>
            <a:lvl9pPr marL="11521440" indent="0">
              <a:buNone/>
              <a:defRPr sz="50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4002" y="14028420"/>
            <a:ext cx="12185271" cy="206336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1824" y="9414513"/>
            <a:ext cx="12245282" cy="4613907"/>
          </a:xfrm>
        </p:spPr>
        <p:txBody>
          <a:bodyPr anchor="b"/>
          <a:lstStyle>
            <a:lvl1pPr marL="0" indent="0">
              <a:buNone/>
              <a:defRPr sz="7560" b="1"/>
            </a:lvl1pPr>
            <a:lvl2pPr marL="1440180" indent="0">
              <a:buNone/>
              <a:defRPr sz="6300" b="1"/>
            </a:lvl2pPr>
            <a:lvl3pPr marL="2880360" indent="0">
              <a:buNone/>
              <a:defRPr sz="5670" b="1"/>
            </a:lvl3pPr>
            <a:lvl4pPr marL="4320540" indent="0">
              <a:buNone/>
              <a:defRPr sz="5040" b="1"/>
            </a:lvl4pPr>
            <a:lvl5pPr marL="5760720" indent="0">
              <a:buNone/>
              <a:defRPr sz="5040" b="1"/>
            </a:lvl5pPr>
            <a:lvl6pPr marL="7200900" indent="0">
              <a:buNone/>
              <a:defRPr sz="5040" b="1"/>
            </a:lvl6pPr>
            <a:lvl7pPr marL="8641080" indent="0">
              <a:buNone/>
              <a:defRPr sz="5040" b="1"/>
            </a:lvl7pPr>
            <a:lvl8pPr marL="10081260" indent="0">
              <a:buNone/>
              <a:defRPr sz="5040" b="1"/>
            </a:lvl8pPr>
            <a:lvl9pPr marL="11521440" indent="0">
              <a:buNone/>
              <a:defRPr sz="50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1824" y="14028420"/>
            <a:ext cx="12245282" cy="206336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9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2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2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999" y="2560320"/>
            <a:ext cx="9289911" cy="8961120"/>
          </a:xfrm>
        </p:spPr>
        <p:txBody>
          <a:bodyPr anchor="b"/>
          <a:lstStyle>
            <a:lvl1pPr>
              <a:defRPr sz="10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5281" y="5529588"/>
            <a:ext cx="14581823" cy="27292300"/>
          </a:xfrm>
        </p:spPr>
        <p:txBody>
          <a:bodyPr/>
          <a:lstStyle>
            <a:lvl1pPr>
              <a:defRPr sz="10080"/>
            </a:lvl1pPr>
            <a:lvl2pPr>
              <a:defRPr sz="8820"/>
            </a:lvl2pPr>
            <a:lvl3pPr>
              <a:defRPr sz="7560"/>
            </a:lvl3pPr>
            <a:lvl4pPr>
              <a:defRPr sz="6300"/>
            </a:lvl4pPr>
            <a:lvl5pPr>
              <a:defRPr sz="63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999" y="11521440"/>
            <a:ext cx="9289911" cy="21344893"/>
          </a:xfrm>
        </p:spPr>
        <p:txBody>
          <a:bodyPr/>
          <a:lstStyle>
            <a:lvl1pPr marL="0" indent="0">
              <a:buNone/>
              <a:defRPr sz="5040"/>
            </a:lvl1pPr>
            <a:lvl2pPr marL="1440180" indent="0">
              <a:buNone/>
              <a:defRPr sz="4410"/>
            </a:lvl2pPr>
            <a:lvl3pPr marL="2880360" indent="0">
              <a:buNone/>
              <a:defRPr sz="3780"/>
            </a:lvl3pPr>
            <a:lvl4pPr marL="4320540" indent="0">
              <a:buNone/>
              <a:defRPr sz="3150"/>
            </a:lvl4pPr>
            <a:lvl5pPr marL="5760720" indent="0">
              <a:buNone/>
              <a:defRPr sz="3150"/>
            </a:lvl5pPr>
            <a:lvl6pPr marL="7200900" indent="0">
              <a:buNone/>
              <a:defRPr sz="3150"/>
            </a:lvl6pPr>
            <a:lvl7pPr marL="8641080" indent="0">
              <a:buNone/>
              <a:defRPr sz="3150"/>
            </a:lvl7pPr>
            <a:lvl8pPr marL="10081260" indent="0">
              <a:buNone/>
              <a:defRPr sz="3150"/>
            </a:lvl8pPr>
            <a:lvl9pPr marL="11521440" indent="0">
              <a:buNone/>
              <a:defRPr sz="31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2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64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2880360" rtl="0" eaLnBrk="1" latinLnBrk="0" hangingPunct="1">
        <a:lnSpc>
          <a:spcPct val="90000"/>
        </a:lnSpc>
        <a:spcBef>
          <a:spcPct val="0"/>
        </a:spcBef>
        <a:buNone/>
        <a:defRPr sz="13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0090" indent="-720090" algn="l" defTabSz="2880360" rtl="0" eaLnBrk="1" latinLnBrk="0" hangingPunct="1">
        <a:lnSpc>
          <a:spcPct val="90000"/>
        </a:lnSpc>
        <a:spcBef>
          <a:spcPts val="3150"/>
        </a:spcBef>
        <a:buFont typeface="Arial" panose="020B0604020202020204" pitchFamily="34" charset="0"/>
        <a:buChar char="•"/>
        <a:defRPr sz="4725" kern="1200">
          <a:solidFill>
            <a:schemeClr val="bg1"/>
          </a:solidFill>
          <a:latin typeface="+mn-lt"/>
          <a:ea typeface="+mn-ea"/>
          <a:cs typeface="+mn-cs"/>
        </a:defRPr>
      </a:lvl1pPr>
      <a:lvl2pPr marL="216027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3850" kern="1200">
          <a:solidFill>
            <a:schemeClr val="bg1"/>
          </a:solidFill>
          <a:latin typeface="+mn-lt"/>
          <a:ea typeface="+mn-ea"/>
          <a:cs typeface="+mn-cs"/>
        </a:defRPr>
      </a:lvl2pPr>
      <a:lvl3pPr marL="360045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3150" kern="1200">
          <a:solidFill>
            <a:schemeClr val="bg1"/>
          </a:solidFill>
          <a:latin typeface="+mn-lt"/>
          <a:ea typeface="+mn-ea"/>
          <a:cs typeface="+mn-cs"/>
        </a:defRPr>
      </a:lvl3pPr>
      <a:lvl4pPr marL="504063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648081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792099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6pPr>
      <a:lvl7pPr marL="936117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7pPr>
      <a:lvl8pPr marL="1080135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8pPr>
      <a:lvl9pPr marL="1224153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88036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4pPr>
      <a:lvl5pPr marL="576072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5pPr>
      <a:lvl6pPr marL="720090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6pPr>
      <a:lvl7pPr marL="864108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7pPr>
      <a:lvl8pPr marL="1008126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8pPr>
      <a:lvl9pPr marL="1152144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248" y="2044708"/>
            <a:ext cx="24843105" cy="74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248" y="10223500"/>
            <a:ext cx="24843105" cy="2436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248" y="35595568"/>
            <a:ext cx="648081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1193" y="35595568"/>
            <a:ext cx="9721215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2543" y="35595568"/>
            <a:ext cx="648081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0998"/>
            <a:ext cx="28803600" cy="10254513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alpha val="89000"/>
                </a:schemeClr>
              </a:gs>
              <a:gs pos="100000">
                <a:srgbClr val="729BC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9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7579332" y="11726583"/>
            <a:ext cx="245286" cy="2452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8196" tIns="84098" rIns="168196" bIns="8409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311"/>
          </a:p>
        </p:txBody>
      </p:sp>
      <p:sp>
        <p:nvSpPr>
          <p:cNvPr id="9" name="Oval 8"/>
          <p:cNvSpPr/>
          <p:nvPr userDrawn="1"/>
        </p:nvSpPr>
        <p:spPr>
          <a:xfrm>
            <a:off x="22065866" y="11144536"/>
            <a:ext cx="245286" cy="2452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8196" tIns="84098" rIns="168196" bIns="8409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311"/>
          </a:p>
        </p:txBody>
      </p:sp>
      <p:sp>
        <p:nvSpPr>
          <p:cNvPr id="10" name="TextBox 9"/>
          <p:cNvSpPr txBox="1"/>
          <p:nvPr userDrawn="1"/>
        </p:nvSpPr>
        <p:spPr bwMode="auto">
          <a:xfrm>
            <a:off x="14601825" y="10624214"/>
            <a:ext cx="14201775" cy="9001125"/>
          </a:xfrm>
          <a:prstGeom prst="rect">
            <a:avLst/>
          </a:prstGeom>
          <a:gradFill>
            <a:gsLst>
              <a:gs pos="0">
                <a:srgbClr val="799900">
                  <a:alpha val="60000"/>
                </a:srgbClr>
              </a:gs>
              <a:gs pos="100000">
                <a:srgbClr val="799900">
                  <a:alpha val="30000"/>
                </a:srgbClr>
              </a:gs>
            </a:gsLst>
            <a:lin ang="5400000" scaled="1"/>
          </a:gradFill>
        </p:spPr>
        <p:txBody>
          <a:bodyPr tIns="168196" bIns="168196" anchor="t" anchorCtr="0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prstClr val="white"/>
                </a:solidFill>
                <a:latin typeface="Georgia" panose="02040502050405020303" pitchFamily="18" charset="0"/>
              </a:defRPr>
            </a:lvl1pPr>
          </a:lstStyle>
          <a:p>
            <a:pPr algn="l"/>
            <a:endParaRPr lang="en-US" sz="2208" b="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endParaRPr lang="en-US" sz="2575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6959046" y="17013537"/>
            <a:ext cx="436308" cy="3797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90"/>
          </a:p>
        </p:txBody>
      </p:sp>
      <p:sp>
        <p:nvSpPr>
          <p:cNvPr id="12" name="Oval 11"/>
          <p:cNvSpPr/>
          <p:nvPr userDrawn="1"/>
        </p:nvSpPr>
        <p:spPr>
          <a:xfrm>
            <a:off x="19385738" y="17879178"/>
            <a:ext cx="436308" cy="3797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9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9512019" y="29403675"/>
            <a:ext cx="9321165" cy="9001125"/>
          </a:xfrm>
          <a:prstGeom prst="rect">
            <a:avLst/>
          </a:prstGeom>
          <a:gradFill>
            <a:gsLst>
              <a:gs pos="0">
                <a:srgbClr val="F2A900">
                  <a:alpha val="60000"/>
                </a:srgbClr>
              </a:gs>
              <a:gs pos="100000">
                <a:srgbClr val="F2A9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68196" bIns="168196" rtlCol="0" anchor="t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l">
              <a:spcAft>
                <a:spcPts val="920"/>
              </a:spcAft>
              <a:buFont typeface="Arial" panose="020B0604020202020204" pitchFamily="34" charset="0"/>
              <a:buNone/>
            </a:pPr>
            <a:endParaRPr lang="en-US" sz="2208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19994608"/>
            <a:ext cx="14201775" cy="9001125"/>
          </a:xfrm>
          <a:prstGeom prst="rect">
            <a:avLst/>
          </a:prstGeom>
          <a:gradFill>
            <a:gsLst>
              <a:gs pos="0">
                <a:srgbClr val="799900">
                  <a:alpha val="60000"/>
                </a:srgbClr>
              </a:gs>
              <a:gs pos="100000">
                <a:srgbClr val="799900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68196" bIns="168196" numCol="2" rtlCol="0" anchor="t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1103"/>
              </a:spcAft>
            </a:pPr>
            <a:endParaRPr lang="en-US" sz="909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9741218" y="29403675"/>
            <a:ext cx="9321165" cy="9001125"/>
          </a:xfrm>
          <a:prstGeom prst="rect">
            <a:avLst/>
          </a:prstGeom>
          <a:gradFill>
            <a:gsLst>
              <a:gs pos="0">
                <a:srgbClr val="672146">
                  <a:alpha val="55000"/>
                </a:srgbClr>
              </a:gs>
              <a:gs pos="100000">
                <a:srgbClr val="672146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68196" bIns="168196" rtlCol="0" anchor="t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Aft>
                <a:spcPts val="1839"/>
              </a:spcAft>
            </a:pPr>
            <a:endParaRPr lang="en-US" sz="2208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 bwMode="auto">
          <a:xfrm>
            <a:off x="0" y="10624214"/>
            <a:ext cx="14201775" cy="9001125"/>
          </a:xfrm>
          <a:prstGeom prst="rect">
            <a:avLst/>
          </a:prstGeom>
          <a:gradFill>
            <a:gsLst>
              <a:gs pos="0">
                <a:srgbClr val="799900">
                  <a:alpha val="60000"/>
                </a:srgbClr>
              </a:gs>
              <a:gs pos="100000">
                <a:srgbClr val="799900">
                  <a:alpha val="30000"/>
                </a:srgbClr>
              </a:gs>
            </a:gsLst>
            <a:lin ang="5400000" scaled="1"/>
          </a:gradFill>
        </p:spPr>
        <p:txBody>
          <a:bodyPr tIns="168196" bIns="168196" anchor="t" anchorCtr="0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prstClr val="white"/>
                </a:solidFill>
                <a:latin typeface="Georgia" panose="02040502050405020303" pitchFamily="18" charset="0"/>
              </a:defRPr>
            </a:lvl1pPr>
          </a:lstStyle>
          <a:p>
            <a:pPr algn="l"/>
            <a:endParaRPr lang="en-US" sz="2208" b="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endParaRPr lang="en-US" sz="2575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691" r:id="rId13"/>
    <p:sldLayoutId id="2147483697" r:id="rId14"/>
  </p:sldLayoutIdLst>
  <p:txStyles>
    <p:titleStyle>
      <a:lvl1pPr algn="l" defTabSz="2880360" rtl="0" eaLnBrk="1" latinLnBrk="0" hangingPunct="1">
        <a:lnSpc>
          <a:spcPct val="90000"/>
        </a:lnSpc>
        <a:spcBef>
          <a:spcPct val="0"/>
        </a:spcBef>
        <a:buNone/>
        <a:defRPr sz="13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0090" indent="-720090" algn="l" defTabSz="2880360" rtl="0" eaLnBrk="1" latinLnBrk="0" hangingPunct="1">
        <a:lnSpc>
          <a:spcPct val="90000"/>
        </a:lnSpc>
        <a:spcBef>
          <a:spcPts val="3150"/>
        </a:spcBef>
        <a:buFont typeface="Arial" panose="020B0604020202020204" pitchFamily="34" charset="0"/>
        <a:buChar char="•"/>
        <a:defRPr sz="882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60045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63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4pPr>
      <a:lvl5pPr marL="648081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5pPr>
      <a:lvl6pPr marL="792099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6pPr>
      <a:lvl7pPr marL="936117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7pPr>
      <a:lvl8pPr marL="1080135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8pPr>
      <a:lvl9pPr marL="12241530" indent="-720090" algn="l" defTabSz="288036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88036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4pPr>
      <a:lvl5pPr marL="576072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5pPr>
      <a:lvl6pPr marL="720090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6pPr>
      <a:lvl7pPr marL="864108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7pPr>
      <a:lvl8pPr marL="1008126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8pPr>
      <a:lvl9pPr marL="11521440" algn="l" defTabSz="2880360" rtl="0" eaLnBrk="1" latinLnBrk="0" hangingPunct="1">
        <a:defRPr sz="56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mp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47978196" y="11387145"/>
            <a:ext cx="245286" cy="2452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8196" tIns="84098" rIns="168196" bIns="8409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311"/>
          </a:p>
        </p:txBody>
      </p:sp>
      <p:sp>
        <p:nvSpPr>
          <p:cNvPr id="43" name="Oval 42"/>
          <p:cNvSpPr/>
          <p:nvPr/>
        </p:nvSpPr>
        <p:spPr>
          <a:xfrm>
            <a:off x="52464731" y="10805098"/>
            <a:ext cx="245286" cy="2452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68196" tIns="84098" rIns="168196" bIns="8409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311"/>
          </a:p>
        </p:txBody>
      </p:sp>
      <p:grpSp>
        <p:nvGrpSpPr>
          <p:cNvPr id="113" name="Group 112"/>
          <p:cNvGrpSpPr/>
          <p:nvPr/>
        </p:nvGrpSpPr>
        <p:grpSpPr>
          <a:xfrm>
            <a:off x="15693297" y="16733511"/>
            <a:ext cx="11327005" cy="2400300"/>
            <a:chOff x="52768202" y="17441802"/>
            <a:chExt cx="14412879" cy="3629277"/>
          </a:xfrm>
        </p:grpSpPr>
        <p:sp>
          <p:nvSpPr>
            <p:cNvPr id="72" name="TextBox 71"/>
            <p:cNvSpPr txBox="1"/>
            <p:nvPr/>
          </p:nvSpPr>
          <p:spPr>
            <a:xfrm>
              <a:off x="52768202" y="17744762"/>
              <a:ext cx="2543150" cy="1442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TYPES OF ORGS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4123328" y="19056113"/>
              <a:ext cx="498638" cy="43397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9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6896690" y="20045416"/>
              <a:ext cx="498638" cy="43397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9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endParaRPr>
            </a:p>
          </p:txBody>
        </p:sp>
        <p:cxnSp>
          <p:nvCxnSpPr>
            <p:cNvPr id="46" name="Connector: Elbow 45"/>
            <p:cNvCxnSpPr/>
            <p:nvPr/>
          </p:nvCxnSpPr>
          <p:spPr>
            <a:xfrm>
              <a:off x="54372646" y="18592282"/>
              <a:ext cx="1706327" cy="448839"/>
            </a:xfrm>
            <a:prstGeom prst="bentConnector3">
              <a:avLst>
                <a:gd name="adj1" fmla="val -244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8" name="Chart 47"/>
            <p:cNvGraphicFramePr/>
            <p:nvPr>
              <p:extLst>
                <p:ext uri="{D42A27DB-BD31-4B8C-83A1-F6EECF244321}">
                  <p14:modId xmlns:p14="http://schemas.microsoft.com/office/powerpoint/2010/main" val="2563377664"/>
                </p:ext>
              </p:extLst>
            </p:nvPr>
          </p:nvGraphicFramePr>
          <p:xfrm>
            <a:off x="55807379" y="17441802"/>
            <a:ext cx="11373702" cy="36292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506AE6-83E3-47C8-8079-2CF5874EB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000174"/>
              </p:ext>
            </p:extLst>
          </p:nvPr>
        </p:nvGraphicFramePr>
        <p:xfrm>
          <a:off x="599331" y="21751916"/>
          <a:ext cx="13297141" cy="6836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6715">
                  <a:extLst>
                    <a:ext uri="{9D8B030D-6E8A-4147-A177-3AD203B41FA5}">
                      <a16:colId xmlns:a16="http://schemas.microsoft.com/office/drawing/2014/main" val="1888176598"/>
                    </a:ext>
                  </a:extLst>
                </a:gridCol>
                <a:gridCol w="6960426">
                  <a:extLst>
                    <a:ext uri="{9D8B030D-6E8A-4147-A177-3AD203B41FA5}">
                      <a16:colId xmlns:a16="http://schemas.microsoft.com/office/drawing/2014/main" val="4245555991"/>
                    </a:ext>
                  </a:extLst>
                </a:gridCol>
              </a:tblGrid>
              <a:tr h="672772">
                <a:tc>
                  <a:txBody>
                    <a:bodyPr/>
                    <a:lstStyle/>
                    <a:p>
                      <a:pPr algn="l"/>
                      <a:r>
                        <a:rPr lang="en-US" sz="3200" i="1" baseline="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WHAT</a:t>
                      </a:r>
                    </a:p>
                  </a:txBody>
                  <a:tcPr marL="168196" marR="168196" marT="84098" marB="8409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4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1" baseline="0" dirty="0">
                          <a:solidFill>
                            <a:schemeClr val="tx1"/>
                          </a:solidFill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WHY</a:t>
                      </a:r>
                    </a:p>
                  </a:txBody>
                  <a:tcPr marL="168196" marR="168196" marT="84098" marB="8409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640014"/>
                  </a:ext>
                </a:extLst>
              </a:tr>
              <a:tr h="1503129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Advancing a program-wide capacity development strategy</a:t>
                      </a:r>
                    </a:p>
                  </a:txBody>
                  <a:tcPr marL="168196" marR="168196" marT="84098" marB="8409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To strengthen and ensure long-term sustainability of regional CoPs and agroecological research quality and innovation</a:t>
                      </a:r>
                    </a:p>
                  </a:txBody>
                  <a:tcPr marL="168196" marR="168196" marT="84098" marB="8409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693650"/>
                  </a:ext>
                </a:extLst>
              </a:tr>
              <a:tr h="1060272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Facilitate virtual linkages</a:t>
                      </a:r>
                    </a:p>
                  </a:txBody>
                  <a:tcPr marL="168196" marR="168196" marT="84098" marB="8409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To lower the cost ($ and carbon) for inclusive collaboration</a:t>
                      </a:r>
                    </a:p>
                  </a:txBody>
                  <a:tcPr marL="168196" marR="168196" marT="84098" marB="8409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280437"/>
                  </a:ext>
                </a:extLst>
              </a:tr>
              <a:tr h="1725037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Common support for  research methods, gender, leadership and communications</a:t>
                      </a:r>
                    </a:p>
                  </a:txBody>
                  <a:tcPr marL="168196" marR="168196" marT="84098" marB="8409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To strengthen and advance capacities for quality leadership in Ag R+D </a:t>
                      </a:r>
                    </a:p>
                  </a:txBody>
                  <a:tcPr marL="168196" marR="168196" marT="84098" marB="8409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959164"/>
                  </a:ext>
                </a:extLst>
              </a:tr>
              <a:tr h="1503129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Promote leadership development of young scientists</a:t>
                      </a:r>
                    </a:p>
                  </a:txBody>
                  <a:tcPr marL="168196" marR="168196" marT="84098" marB="8409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latin typeface="Roboto Condensed" panose="020B0604020202020204" charset="0"/>
                          <a:ea typeface="Roboto Condensed" panose="020B0604020202020204" charset="0"/>
                          <a:cs typeface="Roboto Condensed" panose="020B0604020202020204" charset="0"/>
                        </a:rPr>
                        <a:t>To build long-term capacity within the field to continue work towards agroecological transitions, within and beyond the scope of CCRP’s influence</a:t>
                      </a:r>
                    </a:p>
                  </a:txBody>
                  <a:tcPr marL="168196" marR="168196" marT="84098" marB="8409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677444"/>
                  </a:ext>
                </a:extLst>
              </a:tr>
            </a:tbl>
          </a:graphicData>
        </a:graphic>
      </p:graphicFrame>
      <p:sp>
        <p:nvSpPr>
          <p:cNvPr id="63" name="Oval 62"/>
          <p:cNvSpPr/>
          <p:nvPr/>
        </p:nvSpPr>
        <p:spPr>
          <a:xfrm>
            <a:off x="11946474" y="-5517172"/>
            <a:ext cx="17904954" cy="1076968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44500"/>
                  <a:satMod val="160000"/>
                  <a:alpha val="40000"/>
                </a:schemeClr>
              </a:gs>
              <a:gs pos="51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1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756" y="842402"/>
            <a:ext cx="9302420" cy="643626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" b="940"/>
          <a:stretch>
            <a:fillRect/>
          </a:stretch>
        </p:blipFill>
        <p:spPr/>
      </p:pic>
      <p:pic>
        <p:nvPicPr>
          <p:cNvPr id="111" name="Picture Placeholder 110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r="21327"/>
          <a:stretch>
            <a:fillRect/>
          </a:stretch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11331"/>
          <a:stretch>
            <a:fillRect/>
          </a:stretch>
        </p:blipFill>
        <p:spPr>
          <a:xfrm>
            <a:off x="27730" y="29403675"/>
            <a:ext cx="9281160" cy="9001125"/>
          </a:xfrm>
        </p:spPr>
      </p:pic>
      <p:sp>
        <p:nvSpPr>
          <p:cNvPr id="103" name="Text Placeholder 102"/>
          <p:cNvSpPr>
            <a:spLocks noGrp="1"/>
          </p:cNvSpPr>
          <p:nvPr>
            <p:ph type="body" sz="quarter" idx="18"/>
          </p:nvPr>
        </p:nvSpPr>
        <p:spPr>
          <a:xfrm>
            <a:off x="14994804" y="11865676"/>
            <a:ext cx="13433283" cy="4434190"/>
          </a:xfrm>
        </p:spPr>
        <p:txBody>
          <a:bodyPr>
            <a:normAutofit/>
          </a:bodyPr>
          <a:lstStyle/>
          <a:p>
            <a:r>
              <a:rPr lang="en-US" sz="4025" dirty="0"/>
              <a:t>Regional Communities of Practice are maturing and remain  key forums for project, region and program efforts</a:t>
            </a:r>
          </a:p>
          <a:p>
            <a:r>
              <a:rPr lang="en-US" sz="4025" dirty="0"/>
              <a:t>Thematic groups within &amp; across regional </a:t>
            </a:r>
            <a:r>
              <a:rPr lang="en-US" sz="4025" dirty="0" err="1"/>
              <a:t>CoPs</a:t>
            </a:r>
            <a:r>
              <a:rPr lang="en-US" sz="4025" dirty="0"/>
              <a:t> and FRNs deepen understanding and practice</a:t>
            </a:r>
          </a:p>
          <a:p>
            <a:r>
              <a:rPr lang="en-US" sz="4025" dirty="0"/>
              <a:t>Strategic communications and knowledge management support connections and are being advanced across CCRP</a:t>
            </a:r>
          </a:p>
        </p:txBody>
      </p:sp>
      <p:sp>
        <p:nvSpPr>
          <p:cNvPr id="104" name="Text Placeholder 103"/>
          <p:cNvSpPr>
            <a:spLocks noGrp="1"/>
          </p:cNvSpPr>
          <p:nvPr>
            <p:ph type="body" sz="quarter" idx="19"/>
          </p:nvPr>
        </p:nvSpPr>
        <p:spPr>
          <a:xfrm>
            <a:off x="10167784" y="30614354"/>
            <a:ext cx="8521014" cy="7134593"/>
          </a:xfrm>
        </p:spPr>
        <p:txBody>
          <a:bodyPr>
            <a:normAutofit fontScale="92500" lnSpcReduction="20000"/>
          </a:bodyPr>
          <a:lstStyle/>
          <a:p>
            <a:r>
              <a:rPr lang="en-US" sz="4025" dirty="0"/>
              <a:t>How can CCRP align its work with global agroecological frameworks to assess progress and influence on larger scale change?</a:t>
            </a:r>
          </a:p>
          <a:p>
            <a:r>
              <a:rPr lang="en-US" sz="4025" dirty="0"/>
              <a:t>How are regional and XC grant portfolios and </a:t>
            </a:r>
            <a:r>
              <a:rPr lang="en-US" sz="4025" dirty="0" err="1"/>
              <a:t>CoPs</a:t>
            </a:r>
            <a:r>
              <a:rPr lang="en-US" sz="4025" dirty="0"/>
              <a:t> contributing to AEI trajectories?</a:t>
            </a:r>
          </a:p>
          <a:p>
            <a:r>
              <a:rPr lang="en-US" sz="4025" dirty="0"/>
              <a:t>What are FRNs learning from one another by exploring diversity and convergence while fulfilling principles?</a:t>
            </a:r>
          </a:p>
          <a:p>
            <a:r>
              <a:rPr lang="en-US" sz="4025" dirty="0"/>
              <a:t>How can linking with complementary efforts enhance and amplify effectiveness?</a:t>
            </a:r>
          </a:p>
        </p:txBody>
      </p:sp>
      <p:sp>
        <p:nvSpPr>
          <p:cNvPr id="105" name="Text Placeholder 104"/>
          <p:cNvSpPr>
            <a:spLocks noGrp="1"/>
          </p:cNvSpPr>
          <p:nvPr>
            <p:ph type="body" sz="quarter" idx="20"/>
          </p:nvPr>
        </p:nvSpPr>
        <p:spPr>
          <a:xfrm>
            <a:off x="19547692" y="30614354"/>
            <a:ext cx="8544735" cy="7134593"/>
          </a:xfrm>
        </p:spPr>
        <p:txBody>
          <a:bodyPr>
            <a:normAutofit fontScale="85000" lnSpcReduction="20000"/>
          </a:bodyPr>
          <a:lstStyle/>
          <a:p>
            <a:r>
              <a:rPr lang="en-US" sz="4025" dirty="0"/>
              <a:t>FRNs are growing, with diverse models for leadership, structure and scope. The principles have been profoundly useful as a guide as we advance.</a:t>
            </a:r>
          </a:p>
          <a:p>
            <a:r>
              <a:rPr lang="en-US" sz="4025" dirty="0"/>
              <a:t>Topical groups advance ideas </a:t>
            </a:r>
            <a:r>
              <a:rPr lang="en-US" sz="4025"/>
              <a:t>during annual </a:t>
            </a:r>
            <a:r>
              <a:rPr lang="en-US" sz="4025" dirty="0"/>
              <a:t>RM meetings and use WhatsApp to keep discussions rolling the rest of the year.</a:t>
            </a:r>
          </a:p>
          <a:p>
            <a:r>
              <a:rPr lang="en-US" sz="4025" dirty="0"/>
              <a:t>Energizing investments have included</a:t>
            </a:r>
          </a:p>
          <a:p>
            <a:pPr lvl="1"/>
            <a:r>
              <a:rPr lang="en-US" sz="3150" dirty="0"/>
              <a:t>Research methods support on AEI themes and FRN stages </a:t>
            </a:r>
          </a:p>
          <a:p>
            <a:pPr lvl="1"/>
            <a:r>
              <a:rPr lang="en-US" sz="3150" dirty="0"/>
              <a:t>Leadership training </a:t>
            </a:r>
          </a:p>
          <a:p>
            <a:pPr lvl="1"/>
            <a:r>
              <a:rPr lang="en-US" sz="3150" dirty="0"/>
              <a:t>Support for Internet connectivity in regional hubs. </a:t>
            </a:r>
          </a:p>
          <a:p>
            <a:pPr lvl="1"/>
            <a:r>
              <a:rPr lang="en-US" sz="3150" dirty="0"/>
              <a:t>Supporting and agroecology knowledge hub with FAO has expanded reach of AEI</a:t>
            </a:r>
          </a:p>
        </p:txBody>
      </p:sp>
      <p:sp>
        <p:nvSpPr>
          <p:cNvPr id="106" name="Text Placeholder 105"/>
          <p:cNvSpPr>
            <a:spLocks noGrp="1"/>
          </p:cNvSpPr>
          <p:nvPr>
            <p:ph type="body" sz="quarter" idx="21"/>
          </p:nvPr>
        </p:nvSpPr>
        <p:spPr>
          <a:xfrm>
            <a:off x="1131150" y="3161058"/>
            <a:ext cx="13297141" cy="64082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4375" b="1" dirty="0"/>
              <a:t>External Context</a:t>
            </a:r>
          </a:p>
          <a:p>
            <a:r>
              <a:rPr lang="en-US" altLang="en-US" sz="4375" dirty="0"/>
              <a:t>Smallholder farming systems challenged by</a:t>
            </a:r>
          </a:p>
          <a:p>
            <a:pPr lvl="1"/>
            <a:r>
              <a:rPr lang="en-US" altLang="en-US" sz="3500" dirty="0"/>
              <a:t>Poor soil health, pest endemics, mycotoxins; aging farm populations, land subdivision, isolation… </a:t>
            </a:r>
          </a:p>
          <a:p>
            <a:pPr lvl="1"/>
            <a:r>
              <a:rPr lang="en-US" altLang="en-US" sz="3500" dirty="0"/>
              <a:t>Opportunities exist, but are constrained by resource limitations</a:t>
            </a:r>
          </a:p>
          <a:p>
            <a:r>
              <a:rPr lang="en-US" altLang="en-US" sz="4375" dirty="0"/>
              <a:t>Growing global interest in ecological solutions in agriculture</a:t>
            </a:r>
          </a:p>
          <a:p>
            <a:pPr lvl="1"/>
            <a:r>
              <a:rPr lang="en-US" altLang="en-US" sz="3500" dirty="0"/>
              <a:t>With differences in research priorities across science, practice and movement</a:t>
            </a:r>
          </a:p>
          <a:p>
            <a:pPr lvl="1"/>
            <a:r>
              <a:rPr lang="en-US" altLang="en-US" sz="3500" dirty="0"/>
              <a:t>Collaborative networks: Ag R+D orgs, FRNs, </a:t>
            </a:r>
            <a:r>
              <a:rPr lang="en-US" altLang="en-US" sz="3500" dirty="0" err="1"/>
              <a:t>CoPs</a:t>
            </a:r>
            <a:r>
              <a:rPr lang="en-US" altLang="en-US" sz="3500" dirty="0"/>
              <a:t>, funder alliances including climate-funders</a:t>
            </a:r>
          </a:p>
          <a:p>
            <a:endParaRPr lang="en-US" sz="4025" dirty="0"/>
          </a:p>
        </p:txBody>
      </p:sp>
      <p:sp>
        <p:nvSpPr>
          <p:cNvPr id="107" name="Text Placeholder 106"/>
          <p:cNvSpPr>
            <a:spLocks noGrp="1"/>
          </p:cNvSpPr>
          <p:nvPr>
            <p:ph type="body" sz="quarter" idx="22"/>
          </p:nvPr>
        </p:nvSpPr>
        <p:spPr>
          <a:xfrm>
            <a:off x="18231338" y="3454028"/>
            <a:ext cx="10196750" cy="6357726"/>
          </a:xfrm>
        </p:spPr>
        <p:txBody>
          <a:bodyPr>
            <a:normAutofit fontScale="92500" lnSpcReduction="10000"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A Quick Look</a:t>
            </a:r>
            <a:r>
              <a:rPr lang="en-US" sz="6000" dirty="0">
                <a:solidFill>
                  <a:schemeClr val="bg1"/>
                </a:solidFill>
              </a:rPr>
              <a:t>:</a:t>
            </a:r>
          </a:p>
          <a:p>
            <a:r>
              <a:rPr lang="en-US" sz="8000" b="1" dirty="0">
                <a:solidFill>
                  <a:schemeClr val="bg1"/>
                </a:solidFill>
              </a:rPr>
              <a:t>10</a:t>
            </a:r>
            <a:r>
              <a:rPr lang="en-US" sz="6000" dirty="0">
                <a:solidFill>
                  <a:schemeClr val="bg1"/>
                </a:solidFill>
              </a:rPr>
              <a:t> countries in three regional 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Communities of Practice</a:t>
            </a:r>
          </a:p>
          <a:p>
            <a:r>
              <a:rPr lang="en-US" sz="8000" b="1" dirty="0">
                <a:solidFill>
                  <a:schemeClr val="bg1"/>
                </a:solidFill>
              </a:rPr>
              <a:t>72 </a:t>
            </a:r>
            <a:r>
              <a:rPr lang="en-US" sz="6000" dirty="0">
                <a:solidFill>
                  <a:schemeClr val="bg1"/>
                </a:solidFill>
              </a:rPr>
              <a:t>CCRP projects</a:t>
            </a:r>
          </a:p>
          <a:p>
            <a:r>
              <a:rPr lang="en-US" sz="8000" b="1" dirty="0">
                <a:solidFill>
                  <a:schemeClr val="bg1"/>
                </a:solidFill>
              </a:rPr>
              <a:t>30</a:t>
            </a:r>
            <a:r>
              <a:rPr lang="en-US" sz="6000" dirty="0">
                <a:solidFill>
                  <a:schemeClr val="bg1"/>
                </a:solidFill>
              </a:rPr>
              <a:t> Farmer Research Networks (FRNs) and FRN-related projects</a:t>
            </a:r>
          </a:p>
        </p:txBody>
      </p:sp>
      <p:sp>
        <p:nvSpPr>
          <p:cNvPr id="108" name="Text Placeholder 10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CCRP - 2020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7314" y="16516351"/>
            <a:ext cx="184731" cy="304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78" dirty="0"/>
          </a:p>
        </p:txBody>
      </p:sp>
      <p:sp>
        <p:nvSpPr>
          <p:cNvPr id="11" name="TextBox 10"/>
          <p:cNvSpPr txBox="1"/>
          <p:nvPr/>
        </p:nvSpPr>
        <p:spPr>
          <a:xfrm>
            <a:off x="22056085" y="20101754"/>
            <a:ext cx="6372002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Farmer, Mrs. Jessica Florence </a:t>
            </a:r>
            <a:r>
              <a:rPr lang="en-US" sz="2275" b="1" dirty="0" err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Osire</a:t>
            </a:r>
            <a:r>
              <a:rPr lang="en-US" sz="2275" b="1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, </a:t>
            </a:r>
            <a:r>
              <a:rPr lang="en-US" sz="2275" b="1" dirty="0" err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selfing</a:t>
            </a:r>
            <a:r>
              <a:rPr lang="en-US" sz="2275" b="1" dirty="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sorghum heads in Eastern Uganda. Photo credit: Charles </a:t>
            </a:r>
            <a:r>
              <a:rPr lang="en-US" sz="2275" b="1" dirty="0" err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Liri</a:t>
            </a:r>
            <a:endParaRPr lang="en-US" sz="2275" b="1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2636" y="29624710"/>
            <a:ext cx="657517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Central Ecuadorian farmers. Photo credit: unknown.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90519" y="27846246"/>
            <a:ext cx="5366281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75" b="1" dirty="0">
                <a:solidFill>
                  <a:schemeClr val="bg1"/>
                </a:solidFill>
              </a:rPr>
              <a:t>Dr. Omari </a:t>
            </a:r>
            <a:r>
              <a:rPr lang="en-US" sz="2275" b="1" dirty="0" err="1">
                <a:solidFill>
                  <a:schemeClr val="bg1"/>
                </a:solidFill>
              </a:rPr>
              <a:t>Mponda</a:t>
            </a:r>
            <a:r>
              <a:rPr lang="en-US" sz="2275" b="1" dirty="0">
                <a:solidFill>
                  <a:schemeClr val="bg1"/>
                </a:solidFill>
              </a:rPr>
              <a:t> of </a:t>
            </a:r>
            <a:r>
              <a:rPr lang="en-US" sz="2275" b="1" dirty="0" err="1">
                <a:solidFill>
                  <a:schemeClr val="bg1"/>
                </a:solidFill>
              </a:rPr>
              <a:t>Naliendele</a:t>
            </a:r>
            <a:r>
              <a:rPr lang="en-US" sz="2275" b="1" dirty="0">
                <a:solidFill>
                  <a:schemeClr val="bg1"/>
                </a:solidFill>
              </a:rPr>
              <a:t> Research Institute in Tanzania, with groundnuts. Photo credit: Groundnuts Project Team</a:t>
            </a: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24CC09-3BC8-4414-AD93-14CCD71AB7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5" y="11954099"/>
            <a:ext cx="11060873" cy="72513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400759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CRP Snapshot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c1363906-56d0-440a-9c85-eab23d4aa43b">
      <Terms xmlns="http://schemas.microsoft.com/office/infopath/2007/PartnerControls"/>
    </TaxKeywordTaxHTField>
    <TaxCatchAll xmlns="c1363906-56d0-440a-9c85-eab23d4aa43b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9F63308C0F1449674D34E429F26B7" ma:contentTypeVersion="7" ma:contentTypeDescription="Create a new document." ma:contentTypeScope="" ma:versionID="9229c0acd1f69ea4a15fe009c7098fb5">
  <xsd:schema xmlns:xsd="http://www.w3.org/2001/XMLSchema" xmlns:xs="http://www.w3.org/2001/XMLSchema" xmlns:p="http://schemas.microsoft.com/office/2006/metadata/properties" xmlns:ns2="c1363906-56d0-440a-9c85-eab23d4aa43b" targetNamespace="http://schemas.microsoft.com/office/2006/metadata/properties" ma:root="true" ma:fieldsID="a273dcfb0ec1fb687e55ef2af4aa2fbc" ns2:_="">
    <xsd:import namespace="c1363906-56d0-440a-9c85-eab23d4aa43b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63906-56d0-440a-9c85-eab23d4aa43b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443f2159-409f-4d95-8260-310cebeab52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b0b2fe42-0910-45c5-ae17-043eae14f9cc}" ma:internalName="TaxCatchAll" ma:showField="CatchAllData" ma:web="c1363906-56d0-440a-9c85-eab23d4aa4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6C76B3-1E8E-49A5-BF48-E419E746B5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C6FD1E-9FFD-41F8-BB3D-934A359DA6D3}">
  <ds:schemaRefs>
    <ds:schemaRef ds:uri="http://schemas.microsoft.com/office/2006/metadata/properties"/>
    <ds:schemaRef ds:uri="http://schemas.microsoft.com/office/infopath/2007/PartnerControls"/>
    <ds:schemaRef ds:uri="c1363906-56d0-440a-9c85-eab23d4aa43b"/>
  </ds:schemaRefs>
</ds:datastoreItem>
</file>

<file path=customXml/itemProps3.xml><?xml version="1.0" encoding="utf-8"?>
<ds:datastoreItem xmlns:ds="http://schemas.openxmlformats.org/officeDocument/2006/customXml" ds:itemID="{DFCB262A-500B-48F2-BFCF-C342136C9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63906-56d0-440a-9c85-eab23d4aa4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5092</TotalTime>
  <Words>430</Words>
  <Application>Microsoft Office PowerPoint</Application>
  <PresentationFormat>Custom</PresentationFormat>
  <Paragraphs>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Roboto Condensed</vt:lpstr>
      <vt:lpstr>Calibri Light</vt:lpstr>
      <vt:lpstr>Calibri</vt:lpstr>
      <vt:lpstr>Arial</vt:lpstr>
      <vt:lpstr>Roboto Condensed Light</vt:lpstr>
      <vt:lpstr>1_Office Theme</vt:lpstr>
      <vt:lpstr>CCRP Snapshot Master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Roufs</dc:creator>
  <cp:lastModifiedBy>Rebecca J. Nelson</cp:lastModifiedBy>
  <cp:revision>259</cp:revision>
  <cp:lastPrinted>2018-05-29T15:07:24Z</cp:lastPrinted>
  <dcterms:created xsi:type="dcterms:W3CDTF">2017-04-04T19:07:31Z</dcterms:created>
  <dcterms:modified xsi:type="dcterms:W3CDTF">2020-09-17T02:11:44Z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0x010100CAD9F63308C0F1449674D34E429F26B7</vt:lpwstr>
  </property>
</Properties>
</file>