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6" r:id="rId3"/>
    <p:sldId id="262" r:id="rId4"/>
    <p:sldId id="257" r:id="rId5"/>
    <p:sldId id="270" r:id="rId6"/>
    <p:sldId id="268" r:id="rId7"/>
    <p:sldId id="261" r:id="rId8"/>
    <p:sldId id="260" r:id="rId9"/>
    <p:sldId id="259" r:id="rId10"/>
    <p:sldId id="265" r:id="rId11"/>
    <p:sldId id="263" r:id="rId12"/>
    <p:sldId id="269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1" autoAdjust="0"/>
    <p:restoredTop sz="94660"/>
  </p:normalViewPr>
  <p:slideViewPr>
    <p:cSldViewPr snapToGrid="0">
      <p:cViewPr varScale="1">
        <p:scale>
          <a:sx n="83" d="100"/>
          <a:sy n="83" d="100"/>
        </p:scale>
        <p:origin x="38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A843-EC95-45F8-AF47-05F3BFFACF89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85DC-261A-4D4B-B155-480CEA400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86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A843-EC95-45F8-AF47-05F3BFFACF89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85DC-261A-4D4B-B155-480CEA400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01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A843-EC95-45F8-AF47-05F3BFFACF89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85DC-261A-4D4B-B155-480CEA400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24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A843-EC95-45F8-AF47-05F3BFFACF89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85DC-261A-4D4B-B155-480CEA400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74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A843-EC95-45F8-AF47-05F3BFFACF89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85DC-261A-4D4B-B155-480CEA400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175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A843-EC95-45F8-AF47-05F3BFFACF89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85DC-261A-4D4B-B155-480CEA400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86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A843-EC95-45F8-AF47-05F3BFFACF89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85DC-261A-4D4B-B155-480CEA400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26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A843-EC95-45F8-AF47-05F3BFFACF89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85DC-261A-4D4B-B155-480CEA400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82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A843-EC95-45F8-AF47-05F3BFFACF89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85DC-261A-4D4B-B155-480CEA400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8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A843-EC95-45F8-AF47-05F3BFFACF89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85DC-261A-4D4B-B155-480CEA400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22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A843-EC95-45F8-AF47-05F3BFFACF89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85DC-261A-4D4B-B155-480CEA400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54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6A843-EC95-45F8-AF47-05F3BFFACF89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785DC-261A-4D4B-B155-480CEA400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16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84" y="1808599"/>
            <a:ext cx="9144000" cy="2113696"/>
          </a:xfrm>
        </p:spPr>
        <p:txBody>
          <a:bodyPr>
            <a:noAutofit/>
          </a:bodyPr>
          <a:lstStyle/>
          <a:p>
            <a:r>
              <a:rPr lang="es-ES_tradnl" sz="3200" dirty="0" smtClean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Posibles </a:t>
            </a:r>
            <a:r>
              <a:rPr lang="es-ES_tradnl" sz="32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caminos y las visiones a futuro </a:t>
            </a:r>
            <a:r>
              <a:rPr lang="es-ES_tradnl" sz="3200" dirty="0" smtClean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de </a:t>
            </a:r>
            <a:r>
              <a:rPr lang="es-ES_tradnl" sz="32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la Agroecología en los </a:t>
            </a:r>
            <a:r>
              <a:rPr lang="es-ES_tradnl" sz="3200" dirty="0" smtClean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Andes</a:t>
            </a:r>
          </a:p>
          <a:p>
            <a:endParaRPr lang="es-ES_tradnl" sz="3200" dirty="0" smtClean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r>
              <a:rPr lang="es-ES_tradnl" sz="3200" dirty="0" smtClean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Trabajos grupales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1632285" y="506961"/>
            <a:ext cx="272542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síntesis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7709" y="4283242"/>
            <a:ext cx="7258998" cy="2412221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0" y="5943600"/>
            <a:ext cx="2618874" cy="589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dirty="0" smtClean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CoP16</a:t>
            </a:r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70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7DE87-5606-754A-B304-CBFBBEED0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60" y="369554"/>
            <a:ext cx="7728284" cy="1191670"/>
          </a:xfrm>
        </p:spPr>
        <p:txBody>
          <a:bodyPr/>
          <a:lstStyle/>
          <a:p>
            <a:r>
              <a:rPr lang="es-EC" b="1" dirty="0" smtClean="0">
                <a:solidFill>
                  <a:schemeClr val="accent6">
                    <a:lumMod val="75000"/>
                  </a:schemeClr>
                </a:solidFill>
              </a:rPr>
              <a:t>Los principios son para orientar…</a:t>
            </a:r>
            <a:endParaRPr lang="es-EC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4443A-735B-2541-98B8-6918B10B2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60" y="1689894"/>
            <a:ext cx="7803913" cy="4102768"/>
          </a:xfrm>
        </p:spPr>
        <p:txBody>
          <a:bodyPr>
            <a:normAutofit/>
          </a:bodyPr>
          <a:lstStyle/>
          <a:p>
            <a:r>
              <a:rPr lang="en-US" b="1" dirty="0" smtClean="0"/>
              <a:t>T</a:t>
            </a:r>
            <a:r>
              <a:rPr lang="en-EC" b="1" dirty="0"/>
              <a:t>ransformación</a:t>
            </a:r>
            <a:r>
              <a:rPr lang="en-EC" dirty="0"/>
              <a:t> a nivel de la persona, de la familia que tienen que ver con valores y capacidades sociales; luego a nivel de la finca y comunidades</a:t>
            </a:r>
          </a:p>
          <a:p>
            <a:r>
              <a:rPr lang="en-US" dirty="0"/>
              <a:t>L</a:t>
            </a:r>
            <a:r>
              <a:rPr lang="en-EC" dirty="0"/>
              <a:t>a </a:t>
            </a:r>
            <a:r>
              <a:rPr lang="en-EC" b="1" dirty="0"/>
              <a:t>capacidad de generar preguntas y </a:t>
            </a:r>
            <a:r>
              <a:rPr lang="en-EC" b="1" dirty="0" smtClean="0"/>
              <a:t>observar</a:t>
            </a:r>
            <a:r>
              <a:rPr lang="en-EC" dirty="0" smtClean="0"/>
              <a:t> </a:t>
            </a:r>
            <a:r>
              <a:rPr lang="en-EC" dirty="0"/>
              <a:t>de forma sistemática</a:t>
            </a:r>
          </a:p>
          <a:p>
            <a:r>
              <a:rPr lang="en-US" b="1" dirty="0" err="1" smtClean="0"/>
              <a:t>Interiorizar</a:t>
            </a:r>
            <a:r>
              <a:rPr lang="en-US" b="1" dirty="0" smtClean="0"/>
              <a:t> c</a:t>
            </a:r>
            <a:r>
              <a:rPr lang="en-EC" b="1" dirty="0" smtClean="0"/>
              <a:t>ambio</a:t>
            </a:r>
            <a:r>
              <a:rPr lang="en-US" b="1" dirty="0" smtClean="0"/>
              <a:t>s</a:t>
            </a:r>
          </a:p>
          <a:p>
            <a:r>
              <a:rPr lang="en-US" dirty="0" err="1" smtClean="0"/>
              <a:t>Aprovechar</a:t>
            </a:r>
            <a:r>
              <a:rPr lang="en-US" dirty="0" smtClean="0"/>
              <a:t> </a:t>
            </a:r>
            <a:r>
              <a:rPr lang="en-EC" dirty="0" smtClean="0"/>
              <a:t>las </a:t>
            </a:r>
            <a:r>
              <a:rPr lang="en-EC" b="1" dirty="0"/>
              <a:t>capacidades de la </a:t>
            </a:r>
            <a:r>
              <a:rPr lang="en-EC" b="1" dirty="0" smtClean="0"/>
              <a:t>gente</a:t>
            </a:r>
            <a:endParaRPr lang="en-EC" dirty="0"/>
          </a:p>
        </p:txBody>
      </p:sp>
      <p:pic>
        <p:nvPicPr>
          <p:cNvPr id="4" name="Imagen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"/>
          <a:stretch/>
        </p:blipFill>
        <p:spPr>
          <a:xfrm>
            <a:off x="8349915" y="3921751"/>
            <a:ext cx="3595435" cy="269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38191" y="498420"/>
            <a:ext cx="5103535" cy="2308324"/>
          </a:xfrm>
          <a:prstGeom prst="rect">
            <a:avLst/>
          </a:prstGeom>
          <a:noFill/>
          <a:ln w="317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TRANSVERSALES/DE CONTEXTO</a:t>
            </a:r>
            <a:endParaRPr lang="en-US" dirty="0" smtClean="0"/>
          </a:p>
          <a:p>
            <a:pPr marL="228600" lvl="1" indent="-228600" fontAlgn="base">
              <a:buFont typeface="Arial" panose="020B0604020202020204" pitchFamily="34" charset="0"/>
              <a:buChar char="•"/>
            </a:pPr>
            <a:r>
              <a:rPr lang="en-US" dirty="0" err="1" smtClean="0"/>
              <a:t>Equidad</a:t>
            </a:r>
            <a:r>
              <a:rPr lang="en-US" dirty="0" smtClean="0"/>
              <a:t>:</a:t>
            </a:r>
          </a:p>
          <a:p>
            <a:pPr marL="742950" lvl="2" indent="-285750" fontAlgn="base">
              <a:buSzPct val="60000"/>
              <a:buFont typeface="Wingdings" panose="05000000000000000000" pitchFamily="2" charset="2"/>
              <a:buChar char="v"/>
            </a:pPr>
            <a:r>
              <a:rPr lang="en-US" dirty="0" err="1" smtClean="0"/>
              <a:t>intergeneracional</a:t>
            </a:r>
            <a:endParaRPr lang="en-US" dirty="0" smtClean="0"/>
          </a:p>
          <a:p>
            <a:pPr marL="742950" lvl="2" indent="-285750" fontAlgn="base">
              <a:buSzPct val="60000"/>
              <a:buFont typeface="Wingdings" panose="05000000000000000000" pitchFamily="2" charset="2"/>
              <a:buChar char="v"/>
            </a:pPr>
            <a:r>
              <a:rPr lang="en-US" dirty="0" smtClean="0"/>
              <a:t>de </a:t>
            </a:r>
            <a:r>
              <a:rPr lang="en-US" dirty="0" err="1" smtClean="0"/>
              <a:t>género</a:t>
            </a:r>
            <a:endParaRPr lang="en-US" dirty="0" smtClean="0"/>
          </a:p>
          <a:p>
            <a:pPr marL="742950" lvl="2" indent="-285750" fontAlgn="base">
              <a:buSzPct val="60000"/>
              <a:buFont typeface="Wingdings" panose="05000000000000000000" pitchFamily="2" charset="2"/>
              <a:buChar char="v"/>
            </a:pPr>
            <a:r>
              <a:rPr lang="en-US" dirty="0" err="1" smtClean="0"/>
              <a:t>etnico</a:t>
            </a:r>
            <a:endParaRPr lang="en-US" dirty="0" smtClean="0"/>
          </a:p>
          <a:p>
            <a:pPr marL="742950" lvl="2" indent="-285750" fontAlgn="base">
              <a:buSzPct val="60000"/>
              <a:buFont typeface="Wingdings" panose="05000000000000000000" pitchFamily="2" charset="2"/>
              <a:buChar char="v"/>
            </a:pPr>
            <a:r>
              <a:rPr lang="en-US" dirty="0" err="1" smtClean="0"/>
              <a:t>contexto</a:t>
            </a:r>
            <a:r>
              <a:rPr lang="en-US" dirty="0" smtClean="0"/>
              <a:t> local (</a:t>
            </a:r>
            <a:r>
              <a:rPr lang="en-US" dirty="0" err="1" smtClean="0"/>
              <a:t>biofísico</a:t>
            </a:r>
            <a:r>
              <a:rPr lang="en-US" dirty="0" smtClean="0"/>
              <a:t>, </a:t>
            </a:r>
            <a:r>
              <a:rPr lang="en-US" dirty="0" err="1" smtClean="0"/>
              <a:t>socioeconómico</a:t>
            </a:r>
            <a:r>
              <a:rPr lang="en-US" dirty="0" smtClean="0"/>
              <a:t>…)</a:t>
            </a:r>
          </a:p>
          <a:p>
            <a:pPr marL="228600" lvl="1" indent="-228600" fontAlgn="base">
              <a:buFont typeface="Arial" panose="020B0604020202020204" pitchFamily="34" charset="0"/>
              <a:buChar char="•"/>
            </a:pPr>
            <a:r>
              <a:rPr lang="en-US" dirty="0" err="1" smtClean="0"/>
              <a:t>Reciprocidad</a:t>
            </a:r>
            <a:r>
              <a:rPr lang="en-US" dirty="0" smtClean="0"/>
              <a:t>,</a:t>
            </a:r>
            <a:r>
              <a:rPr lang="en-EC" dirty="0" smtClean="0"/>
              <a:t> identidad</a:t>
            </a:r>
            <a:r>
              <a:rPr lang="en-US" b="1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complementariedad</a:t>
            </a:r>
            <a:endParaRPr lang="en-US" dirty="0" smtClean="0"/>
          </a:p>
          <a:p>
            <a:pPr marL="228600" lvl="1" indent="-228600" fontAlgn="base">
              <a:buFont typeface="Arial" panose="020B0604020202020204" pitchFamily="34" charset="0"/>
              <a:buChar char="•"/>
            </a:pPr>
            <a:r>
              <a:rPr lang="en-US" dirty="0" err="1" smtClean="0"/>
              <a:t>Sustentabilidad</a:t>
            </a:r>
            <a:r>
              <a:rPr lang="en-US" dirty="0" smtClean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5264" y="539828"/>
            <a:ext cx="5035840" cy="2031325"/>
          </a:xfrm>
          <a:prstGeom prst="rect">
            <a:avLst/>
          </a:prstGeom>
          <a:noFill/>
          <a:ln w="3492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BIOFÍSICO/ECOLÓGICOS: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conservación</a:t>
            </a:r>
            <a:r>
              <a:rPr lang="en-US" dirty="0" smtClean="0"/>
              <a:t> y </a:t>
            </a:r>
            <a:r>
              <a:rPr lang="en-US" dirty="0" err="1" smtClean="0"/>
              <a:t>restauración</a:t>
            </a:r>
            <a:r>
              <a:rPr lang="en-US" dirty="0" smtClean="0"/>
              <a:t> de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componentes</a:t>
            </a:r>
            <a:r>
              <a:rPr lang="en-US" dirty="0" smtClean="0"/>
              <a:t> de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ecosistemas</a:t>
            </a:r>
            <a:r>
              <a:rPr lang="en-US" dirty="0" smtClean="0"/>
              <a:t> (</a:t>
            </a:r>
            <a:r>
              <a:rPr lang="en-US" dirty="0" err="1" smtClean="0"/>
              <a:t>p.e.</a:t>
            </a:r>
            <a:r>
              <a:rPr lang="en-US" dirty="0" smtClean="0"/>
              <a:t> </a:t>
            </a:r>
            <a:r>
              <a:rPr lang="en-US" dirty="0" err="1" smtClean="0"/>
              <a:t>biodiversidad</a:t>
            </a:r>
            <a:r>
              <a:rPr lang="en-US" dirty="0" smtClean="0"/>
              <a:t>, </a:t>
            </a:r>
            <a:r>
              <a:rPr lang="en-US" dirty="0" err="1" smtClean="0"/>
              <a:t>suelos</a:t>
            </a:r>
            <a:r>
              <a:rPr lang="en-US" dirty="0" smtClean="0"/>
              <a:t>, </a:t>
            </a:r>
            <a:r>
              <a:rPr lang="en-US" dirty="0" err="1" smtClean="0"/>
              <a:t>agua</a:t>
            </a:r>
            <a:r>
              <a:rPr lang="en-US" dirty="0" smtClean="0"/>
              <a:t>, </a:t>
            </a:r>
            <a:r>
              <a:rPr lang="en-US" dirty="0" err="1" smtClean="0"/>
              <a:t>aire</a:t>
            </a:r>
            <a:r>
              <a:rPr lang="en-US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Diversidad</a:t>
            </a:r>
            <a:r>
              <a:rPr lang="en-US" dirty="0" smtClean="0"/>
              <a:t> (</a:t>
            </a:r>
            <a:r>
              <a:rPr lang="en-US" dirty="0" err="1" smtClean="0"/>
              <a:t>especies</a:t>
            </a:r>
            <a:r>
              <a:rPr lang="en-US" dirty="0" smtClean="0"/>
              <a:t> </a:t>
            </a:r>
            <a:r>
              <a:rPr lang="en-US" dirty="0" err="1" smtClean="0"/>
              <a:t>cultivadas</a:t>
            </a:r>
            <a:r>
              <a:rPr lang="en-US" dirty="0" smtClean="0"/>
              <a:t>, </a:t>
            </a:r>
            <a:r>
              <a:rPr lang="en-US" dirty="0" err="1" smtClean="0"/>
              <a:t>silvestres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Uso</a:t>
            </a:r>
            <a:r>
              <a:rPr lang="en-US" dirty="0" smtClean="0"/>
              <a:t> </a:t>
            </a:r>
            <a:r>
              <a:rPr lang="en-US" dirty="0" err="1" smtClean="0"/>
              <a:t>eficiente</a:t>
            </a:r>
            <a:r>
              <a:rPr lang="en-US" dirty="0" smtClean="0"/>
              <a:t> de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recursos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/>
              <a:t>Reciclaje (insumos orgánicos)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3178" y="4141241"/>
            <a:ext cx="5553104" cy="258532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fontAlgn="base"/>
            <a:r>
              <a:rPr lang="en-US" b="1" dirty="0" smtClean="0"/>
              <a:t>CULTURALES/SOCIALES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dirty="0" err="1" smtClean="0"/>
              <a:t>Respeto</a:t>
            </a:r>
            <a:r>
              <a:rPr lang="en-US" dirty="0" smtClean="0"/>
              <a:t> a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saberes</a:t>
            </a:r>
            <a:r>
              <a:rPr lang="en-US" dirty="0" smtClean="0"/>
              <a:t> locales y a la </a:t>
            </a:r>
            <a:r>
              <a:rPr lang="en-US" dirty="0" err="1" smtClean="0"/>
              <a:t>identidad</a:t>
            </a:r>
            <a:r>
              <a:rPr lang="en-US" dirty="0" smtClean="0"/>
              <a:t> cultural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 err="1" smtClean="0"/>
              <a:t>Creación</a:t>
            </a:r>
            <a:r>
              <a:rPr lang="en-US" dirty="0" smtClean="0"/>
              <a:t> e </a:t>
            </a:r>
            <a:r>
              <a:rPr lang="en-US" dirty="0" err="1" smtClean="0"/>
              <a:t>intercambio</a:t>
            </a:r>
            <a:r>
              <a:rPr lang="en-US" dirty="0" smtClean="0"/>
              <a:t> de </a:t>
            </a:r>
            <a:r>
              <a:rPr lang="en-US" dirty="0" err="1" smtClean="0"/>
              <a:t>conocimientos</a:t>
            </a:r>
            <a:endParaRPr lang="en-US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 err="1" smtClean="0"/>
              <a:t>Conciencia</a:t>
            </a:r>
            <a:r>
              <a:rPr lang="en-US" dirty="0" smtClean="0"/>
              <a:t> de la </a:t>
            </a:r>
            <a:r>
              <a:rPr lang="en-US" dirty="0" err="1" smtClean="0"/>
              <a:t>producción</a:t>
            </a:r>
            <a:r>
              <a:rPr lang="en-US" dirty="0" smtClean="0"/>
              <a:t> de </a:t>
            </a:r>
            <a:r>
              <a:rPr lang="en-US" dirty="0" err="1" smtClean="0"/>
              <a:t>alimentos</a:t>
            </a:r>
            <a:r>
              <a:rPr lang="en-US" dirty="0" smtClean="0"/>
              <a:t> </a:t>
            </a:r>
            <a:r>
              <a:rPr lang="en-US" dirty="0" err="1" smtClean="0"/>
              <a:t>ecológicos</a:t>
            </a:r>
            <a:endParaRPr lang="en-US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EC" dirty="0" smtClean="0"/>
              <a:t>Cooperación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EC" dirty="0" smtClean="0"/>
              <a:t>Cuidar de las personas con las que interactuamos (COVID-19, Yanomamis)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EC" dirty="0" smtClean="0"/>
              <a:t>Enfoque descolonizador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 err="1" smtClean="0"/>
              <a:t>Solidaridad</a:t>
            </a:r>
            <a:r>
              <a:rPr lang="en-US" dirty="0" smtClean="0"/>
              <a:t> y </a:t>
            </a:r>
            <a:r>
              <a:rPr lang="en-US" dirty="0" err="1" smtClean="0"/>
              <a:t>humildad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70316" y="3190472"/>
            <a:ext cx="5166873" cy="3416320"/>
          </a:xfrm>
          <a:prstGeom prst="rect">
            <a:avLst/>
          </a:prstGeom>
          <a:noFill/>
          <a:ln w="3492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fontAlgn="base"/>
            <a:r>
              <a:rPr lang="en-US" b="1" dirty="0" smtClean="0"/>
              <a:t>SOCIO/ECONÓMICOS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dirty="0" err="1" smtClean="0"/>
              <a:t>Salud</a:t>
            </a:r>
            <a:r>
              <a:rPr lang="en-US" dirty="0" smtClean="0"/>
              <a:t> y </a:t>
            </a:r>
            <a:r>
              <a:rPr lang="en-US" dirty="0" err="1" smtClean="0"/>
              <a:t>alimentación</a:t>
            </a:r>
            <a:r>
              <a:rPr lang="en-US" dirty="0" smtClean="0"/>
              <a:t> </a:t>
            </a:r>
            <a:r>
              <a:rPr lang="en-US" dirty="0" err="1" smtClean="0"/>
              <a:t>saludable</a:t>
            </a:r>
            <a:r>
              <a:rPr lang="en-US" dirty="0" smtClean="0"/>
              <a:t>, </a:t>
            </a:r>
            <a:r>
              <a:rPr lang="en-US" dirty="0" err="1" smtClean="0"/>
              <a:t>educación</a:t>
            </a:r>
            <a:r>
              <a:rPr lang="en-US" dirty="0" smtClean="0"/>
              <a:t>, </a:t>
            </a:r>
            <a:r>
              <a:rPr lang="en-US" dirty="0" err="1" smtClean="0"/>
              <a:t>valoración</a:t>
            </a:r>
            <a:r>
              <a:rPr lang="en-US" dirty="0" smtClean="0"/>
              <a:t> a la </a:t>
            </a:r>
            <a:r>
              <a:rPr lang="en-US" dirty="0" err="1" smtClean="0"/>
              <a:t>vida</a:t>
            </a:r>
            <a:r>
              <a:rPr lang="en-US" dirty="0" smtClean="0"/>
              <a:t> rural.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 smtClean="0"/>
              <a:t>F</a:t>
            </a:r>
            <a:r>
              <a:rPr lang="en-EC" dirty="0" smtClean="0"/>
              <a:t>ortaleza económica, creación de capital social a través del trabajo en red</a:t>
            </a:r>
            <a:endParaRPr lang="en-US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EC" dirty="0" smtClean="0"/>
              <a:t>Comercialización tiene que ver con la reciprocidad no con la solidaridad</a:t>
            </a:r>
            <a:endParaRPr lang="en-US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 smtClean="0"/>
              <a:t>T</a:t>
            </a:r>
            <a:r>
              <a:rPr lang="en-EC" dirty="0" smtClean="0"/>
              <a:t>rabajo colectivo (acción colectiva) en la comercialización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EC" dirty="0" smtClean="0"/>
              <a:t>Rol de subisidios bien pensados </a:t>
            </a:r>
            <a:endParaRPr lang="en-US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EC" dirty="0" err="1" smtClean="0"/>
              <a:t>Economia</a:t>
            </a:r>
            <a:r>
              <a:rPr lang="es-EC" dirty="0" smtClean="0"/>
              <a:t> circular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PE" dirty="0" smtClean="0"/>
              <a:t>Comercio justo (precios justos)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7915" y="2850745"/>
            <a:ext cx="3994458" cy="92333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fontAlgn="base"/>
            <a:r>
              <a:rPr lang="en-US" b="1" dirty="0" smtClean="0"/>
              <a:t>POLÍTICOS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s-EC" dirty="0" smtClean="0"/>
              <a:t>Gobernanza y g</a:t>
            </a:r>
            <a:r>
              <a:rPr lang="en-US" dirty="0" err="1" smtClean="0"/>
              <a:t>estión</a:t>
            </a:r>
            <a:r>
              <a:rPr lang="en-US" dirty="0" smtClean="0"/>
              <a:t> </a:t>
            </a:r>
            <a:r>
              <a:rPr lang="en-US" dirty="0" err="1" smtClean="0"/>
              <a:t>participativa</a:t>
            </a:r>
            <a:endParaRPr lang="en-US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s-EC" dirty="0" smtClean="0"/>
              <a:t>Gobernanza responsable </a:t>
            </a:r>
          </a:p>
        </p:txBody>
      </p:sp>
      <p:sp>
        <p:nvSpPr>
          <p:cNvPr id="12" name="Heart 11"/>
          <p:cNvSpPr/>
          <p:nvPr/>
        </p:nvSpPr>
        <p:spPr>
          <a:xfrm>
            <a:off x="4295023" y="2307620"/>
            <a:ext cx="2753416" cy="2151645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Script MT Bold" panose="03040602040607080904" pitchFamily="66" charset="0"/>
              </a:rPr>
              <a:t>Principios</a:t>
            </a:r>
            <a:endParaRPr lang="en-US" sz="3200" b="1" dirty="0"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96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522417"/>
              </p:ext>
            </p:extLst>
          </p:nvPr>
        </p:nvGraphicFramePr>
        <p:xfrm>
          <a:off x="488517" y="1315234"/>
          <a:ext cx="11210796" cy="552848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02699">
                  <a:extLst>
                    <a:ext uri="{9D8B030D-6E8A-4147-A177-3AD203B41FA5}">
                      <a16:colId xmlns:a16="http://schemas.microsoft.com/office/drawing/2014/main" val="66983663"/>
                    </a:ext>
                  </a:extLst>
                </a:gridCol>
                <a:gridCol w="2802699">
                  <a:extLst>
                    <a:ext uri="{9D8B030D-6E8A-4147-A177-3AD203B41FA5}">
                      <a16:colId xmlns:a16="http://schemas.microsoft.com/office/drawing/2014/main" val="1513868032"/>
                    </a:ext>
                  </a:extLst>
                </a:gridCol>
                <a:gridCol w="3025034">
                  <a:extLst>
                    <a:ext uri="{9D8B030D-6E8A-4147-A177-3AD203B41FA5}">
                      <a16:colId xmlns:a16="http://schemas.microsoft.com/office/drawing/2014/main" val="1160759921"/>
                    </a:ext>
                  </a:extLst>
                </a:gridCol>
                <a:gridCol w="2580364">
                  <a:extLst>
                    <a:ext uri="{9D8B030D-6E8A-4147-A177-3AD203B41FA5}">
                      <a16:colId xmlns:a16="http://schemas.microsoft.com/office/drawing/2014/main" val="449132569"/>
                    </a:ext>
                  </a:extLst>
                </a:gridCol>
              </a:tblGrid>
              <a:tr h="399231">
                <a:tc>
                  <a:txBody>
                    <a:bodyPr/>
                    <a:lstStyle/>
                    <a:p>
                      <a:pPr algn="ctr"/>
                      <a:r>
                        <a:rPr lang="es-SV" sz="1600" dirty="0" smtClean="0">
                          <a:latin typeface="Candara" panose="020E0502030303020204" pitchFamily="34" charset="0"/>
                        </a:rPr>
                        <a:t>TEMA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600" dirty="0" smtClean="0">
                          <a:latin typeface="Candara" panose="020E0502030303020204" pitchFamily="34" charset="0"/>
                        </a:rPr>
                        <a:t>SIMILITUDES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600" dirty="0" smtClean="0">
                          <a:latin typeface="Candara" panose="020E0502030303020204" pitchFamily="34" charset="0"/>
                        </a:rPr>
                        <a:t>DIFERENCIAS/DISCUSION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ndara" panose="020E0502030303020204" pitchFamily="34" charset="0"/>
                        </a:rPr>
                        <a:t>RETOS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868911"/>
                  </a:ext>
                </a:extLst>
              </a:tr>
              <a:tr h="984405">
                <a:tc>
                  <a:txBody>
                    <a:bodyPr/>
                    <a:lstStyle/>
                    <a:p>
                      <a:r>
                        <a:rPr lang="es-SV" sz="1600" dirty="0" smtClean="0">
                          <a:latin typeface="Candara" panose="020E0502030303020204" pitchFamily="34" charset="0"/>
                        </a:rPr>
                        <a:t>Gobernanza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sz="1600" dirty="0" smtClean="0">
                          <a:latin typeface="Candara" panose="020E0502030303020204" pitchFamily="34" charset="0"/>
                        </a:rPr>
                        <a:t>Importante para todos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SV" sz="1600" dirty="0" smtClean="0">
                          <a:latin typeface="Candara" panose="020E0502030303020204" pitchFamily="34" charset="0"/>
                        </a:rPr>
                        <a:t>Incorporación de AE vs. Resistencia a políticas anti AE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SV" sz="1600" dirty="0" smtClean="0">
                          <a:latin typeface="Candara" panose="020E0502030303020204" pitchFamily="34" charset="0"/>
                        </a:rPr>
                        <a:t>Escalas- regional</a:t>
                      </a:r>
                      <a:r>
                        <a:rPr lang="es-SV" sz="1600" baseline="0" dirty="0" smtClean="0">
                          <a:latin typeface="Candara" panose="020E0502030303020204" pitchFamily="34" charset="0"/>
                        </a:rPr>
                        <a:t> vs nacional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err="1" smtClean="0">
                          <a:latin typeface="Candara" panose="020E0502030303020204" pitchFamily="34" charset="0"/>
                        </a:rPr>
                        <a:t>Priorización</a:t>
                      </a:r>
                      <a:r>
                        <a:rPr lang="en-US" sz="1600" baseline="0" dirty="0" smtClean="0">
                          <a:latin typeface="Candara" panose="020E0502030303020204" pitchFamily="34" charset="0"/>
                        </a:rPr>
                        <a:t> </a:t>
                      </a:r>
                      <a:endParaRPr lang="en-US" sz="1600" dirty="0" smtClean="0">
                        <a:latin typeface="Candara" panose="020E050203030302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411381"/>
                  </a:ext>
                </a:extLst>
              </a:tr>
              <a:tr h="1279727">
                <a:tc>
                  <a:txBody>
                    <a:bodyPr/>
                    <a:lstStyle/>
                    <a:p>
                      <a:r>
                        <a:rPr lang="es-SV" sz="1600" dirty="0" smtClean="0">
                          <a:latin typeface="Candara" panose="020E0502030303020204" pitchFamily="34" charset="0"/>
                        </a:rPr>
                        <a:t>Mercados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sz="1600" dirty="0" smtClean="0">
                          <a:latin typeface="Candara" panose="020E0502030303020204" pitchFamily="34" charset="0"/>
                        </a:rPr>
                        <a:t>Mencionado por la mayoría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SV" sz="1600" baseline="0" dirty="0" smtClean="0">
                          <a:latin typeface="Candara" panose="020E0502030303020204" pitchFamily="34" charset="0"/>
                        </a:rPr>
                        <a:t>Consumidores/mercados urbanos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SV" sz="1600" baseline="0" dirty="0" smtClean="0">
                          <a:latin typeface="Candara" panose="020E0502030303020204" pitchFamily="34" charset="0"/>
                        </a:rPr>
                        <a:t>Consumidores/mercados locales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sz="1600" dirty="0" smtClean="0">
                          <a:latin typeface="Candara" panose="020E0502030303020204" pitchFamily="34" charset="0"/>
                        </a:rPr>
                        <a:t>-</a:t>
                      </a:r>
                      <a:r>
                        <a:rPr lang="es-SV" sz="1600" baseline="0" dirty="0" smtClean="0">
                          <a:latin typeface="Candara" panose="020E0502030303020204" pitchFamily="34" charset="0"/>
                        </a:rPr>
                        <a:t> Hay que hacer ambos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389245"/>
                  </a:ext>
                </a:extLst>
              </a:tr>
              <a:tr h="399231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andara" panose="020E0502030303020204" pitchFamily="34" charset="0"/>
                        </a:rPr>
                        <a:t>Conocimientos</a:t>
                      </a:r>
                      <a:r>
                        <a:rPr lang="en-US" sz="1600" dirty="0" smtClean="0">
                          <a:latin typeface="Candara" panose="020E0502030303020204" pitchFamily="34" charset="0"/>
                        </a:rPr>
                        <a:t>/</a:t>
                      </a:r>
                      <a:r>
                        <a:rPr lang="en-US" sz="1600" dirty="0" err="1" smtClean="0">
                          <a:latin typeface="Candara" panose="020E0502030303020204" pitchFamily="34" charset="0"/>
                        </a:rPr>
                        <a:t>Saberes</a:t>
                      </a:r>
                      <a:r>
                        <a:rPr lang="en-US" sz="1600" dirty="0" smtClean="0">
                          <a:latin typeface="Candara" panose="020E0502030303020204" pitchFamily="34" charset="0"/>
                        </a:rPr>
                        <a:t> locales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600" dirty="0" smtClean="0">
                          <a:latin typeface="Candara" panose="020E0502030303020204" pitchFamily="34" charset="0"/>
                        </a:rPr>
                        <a:t>Mencionado por la mayoría</a:t>
                      </a:r>
                      <a:endParaRPr lang="en-US" sz="1600" dirty="0" smtClean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SV" sz="1600" dirty="0" smtClean="0">
                          <a:latin typeface="Candara" panose="020E0502030303020204" pitchFamily="34" charset="0"/>
                        </a:rPr>
                        <a:t>Reconocer</a:t>
                      </a:r>
                      <a:endParaRPr lang="en-US" sz="1600" dirty="0" smtClean="0">
                        <a:latin typeface="Candara" panose="020E050203030302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err="1" smtClean="0">
                          <a:latin typeface="Candara" panose="020E0502030303020204" pitchFamily="34" charset="0"/>
                        </a:rPr>
                        <a:t>Preservar</a:t>
                      </a:r>
                      <a:endParaRPr lang="en-US" sz="1600" dirty="0" smtClean="0">
                        <a:latin typeface="Candara" panose="020E050203030302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err="1" smtClean="0">
                          <a:latin typeface="Candara" panose="020E0502030303020204" pitchFamily="34" charset="0"/>
                        </a:rPr>
                        <a:t>Integrar</a:t>
                      </a:r>
                      <a:r>
                        <a:rPr lang="en-US" sz="1600" dirty="0" smtClean="0">
                          <a:latin typeface="Candara" panose="020E0502030303020204" pitchFamily="34" charset="0"/>
                        </a:rPr>
                        <a:t> con </a:t>
                      </a:r>
                      <a:r>
                        <a:rPr lang="en-US" sz="1600" dirty="0" err="1" smtClean="0">
                          <a:latin typeface="Candara" panose="020E0502030303020204" pitchFamily="34" charset="0"/>
                        </a:rPr>
                        <a:t>ciencia</a:t>
                      </a:r>
                      <a:r>
                        <a:rPr lang="en-US" sz="1600" dirty="0" smtClean="0">
                          <a:latin typeface="Candara" panose="020E0502030303020204" pitchFamily="34" charset="0"/>
                        </a:rPr>
                        <a:t>/</a:t>
                      </a:r>
                      <a:r>
                        <a:rPr lang="en-US" sz="1600" dirty="0" err="1" smtClean="0">
                          <a:latin typeface="Candara" panose="020E0502030303020204" pitchFamily="34" charset="0"/>
                        </a:rPr>
                        <a:t>tecnología</a:t>
                      </a:r>
                      <a:endParaRPr lang="en-US" sz="1600" dirty="0" smtClean="0">
                        <a:latin typeface="Candara" panose="020E050203030302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err="1" smtClean="0">
                          <a:latin typeface="Candara" panose="020E0502030303020204" pitchFamily="34" charset="0"/>
                        </a:rPr>
                        <a:t>Pasar</a:t>
                      </a:r>
                      <a:r>
                        <a:rPr lang="en-US" sz="1600" dirty="0" smtClean="0">
                          <a:latin typeface="Candara" panose="020E0502030303020204" pitchFamily="34" charset="0"/>
                        </a:rPr>
                        <a:t> a las </a:t>
                      </a:r>
                      <a:r>
                        <a:rPr lang="en-US" sz="1600" dirty="0" err="1" smtClean="0">
                          <a:latin typeface="Candara" panose="020E0502030303020204" pitchFamily="34" charset="0"/>
                        </a:rPr>
                        <a:t>nuevas</a:t>
                      </a:r>
                      <a:r>
                        <a:rPr lang="en-US" sz="1600" dirty="0" smtClean="0"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Candara" panose="020E0502030303020204" pitchFamily="34" charset="0"/>
                        </a:rPr>
                        <a:t>generaciones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smtClean="0">
                          <a:latin typeface="Candara" panose="020E0502030303020204" pitchFamily="34" charset="0"/>
                        </a:rPr>
                        <a:t>La </a:t>
                      </a:r>
                      <a:r>
                        <a:rPr lang="en-US" sz="1600" dirty="0" err="1" smtClean="0">
                          <a:latin typeface="Candara" panose="020E0502030303020204" pitchFamily="34" charset="0"/>
                        </a:rPr>
                        <a:t>ciencia</a:t>
                      </a:r>
                      <a:r>
                        <a:rPr lang="en-US" sz="1600" baseline="0" dirty="0" smtClean="0">
                          <a:latin typeface="Candara" panose="020E0502030303020204" pitchFamily="34" charset="0"/>
                        </a:rPr>
                        <a:t> y </a:t>
                      </a:r>
                      <a:r>
                        <a:rPr lang="en-US" sz="1600" baseline="0" dirty="0" err="1" smtClean="0">
                          <a:latin typeface="Candara" panose="020E0502030303020204" pitchFamily="34" charset="0"/>
                        </a:rPr>
                        <a:t>tecnología</a:t>
                      </a:r>
                      <a:r>
                        <a:rPr lang="en-US" sz="1600" baseline="0" dirty="0" smtClean="0"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ndara" panose="020E0502030303020204" pitchFamily="34" charset="0"/>
                        </a:rPr>
                        <a:t>pueden</a:t>
                      </a:r>
                      <a:r>
                        <a:rPr lang="en-US" sz="1600" baseline="0" dirty="0" smtClean="0"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ndara" panose="020E0502030303020204" pitchFamily="34" charset="0"/>
                        </a:rPr>
                        <a:t>sobreponerse</a:t>
                      </a:r>
                      <a:r>
                        <a:rPr lang="en-US" sz="1600" baseline="0" dirty="0" smtClean="0"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ndara" panose="020E0502030303020204" pitchFamily="34" charset="0"/>
                        </a:rPr>
                        <a:t>sobre</a:t>
                      </a:r>
                      <a:r>
                        <a:rPr lang="en-US" sz="1600" baseline="0" dirty="0" smtClean="0"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ndara" panose="020E0502030303020204" pitchFamily="34" charset="0"/>
                        </a:rPr>
                        <a:t>los</a:t>
                      </a:r>
                      <a:r>
                        <a:rPr lang="en-US" sz="1600" baseline="0" dirty="0" smtClean="0">
                          <a:latin typeface="Candara" panose="020E0502030303020204" pitchFamily="34" charset="0"/>
                        </a:rPr>
                        <a:t> sabers locales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SV" sz="1600" baseline="0" dirty="0" smtClean="0">
                          <a:latin typeface="Candara" panose="020E0502030303020204" pitchFamily="34" charset="0"/>
                        </a:rPr>
                        <a:t>Se están perdiendo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211846"/>
                  </a:ext>
                </a:extLst>
              </a:tr>
              <a:tr h="399231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andara" panose="020E0502030303020204" pitchFamily="34" charset="0"/>
                        </a:rPr>
                        <a:t>Tecnolog</a:t>
                      </a:r>
                      <a:r>
                        <a:rPr lang="es-SV" sz="1600" dirty="0" err="1" smtClean="0">
                          <a:latin typeface="Candara" panose="020E0502030303020204" pitchFamily="34" charset="0"/>
                        </a:rPr>
                        <a:t>ías</a:t>
                      </a:r>
                      <a:r>
                        <a:rPr lang="es-SV" sz="1600" baseline="0" dirty="0" smtClean="0">
                          <a:latin typeface="Candara" panose="020E0502030303020204" pitchFamily="34" charset="0"/>
                        </a:rPr>
                        <a:t> 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600" dirty="0" smtClean="0">
                          <a:latin typeface="Candara" panose="020E0502030303020204" pitchFamily="34" charset="0"/>
                        </a:rPr>
                        <a:t>- Mencionado por la mayoría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600" dirty="0" smtClean="0">
                          <a:latin typeface="Candara" panose="020E0502030303020204" pitchFamily="34" charset="0"/>
                        </a:rPr>
                        <a:t>-</a:t>
                      </a:r>
                      <a:r>
                        <a:rPr lang="es-SV" sz="1600" baseline="0" dirty="0" smtClean="0">
                          <a:latin typeface="Candara" panose="020E0502030303020204" pitchFamily="34" charset="0"/>
                        </a:rPr>
                        <a:t> Localmente adaptadas</a:t>
                      </a:r>
                      <a:endParaRPr lang="en-US" sz="1600" dirty="0" smtClean="0">
                        <a:latin typeface="Candara" panose="020E0502030303020204" pitchFamily="34" charset="0"/>
                      </a:endParaRPr>
                    </a:p>
                    <a:p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SV" sz="1600" dirty="0" smtClean="0">
                          <a:latin typeface="Candara" panose="020E0502030303020204" pitchFamily="34" charset="0"/>
                        </a:rPr>
                        <a:t>Interacción con lo local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SV" sz="1600" dirty="0" smtClean="0">
                          <a:latin typeface="Candara" panose="020E0502030303020204" pitchFamily="34" charset="0"/>
                        </a:rPr>
                        <a:t>¿Quien trae las tecnologías?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SV" sz="1600" smtClean="0">
                          <a:latin typeface="Candara" panose="020E0502030303020204" pitchFamily="34" charset="0"/>
                        </a:rPr>
                        <a:t>¿Como</a:t>
                      </a:r>
                      <a:r>
                        <a:rPr lang="es-SV" sz="1600" baseline="0" smtClean="0"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s-SV" sz="1600" baseline="0" dirty="0" smtClean="0">
                          <a:latin typeface="Candara" panose="020E0502030303020204" pitchFamily="34" charset="0"/>
                        </a:rPr>
                        <a:t>se asegura que </a:t>
                      </a:r>
                      <a:r>
                        <a:rPr lang="es-SV" sz="1600" baseline="0" smtClean="0">
                          <a:latin typeface="Candara" panose="020E0502030303020204" pitchFamily="34" charset="0"/>
                        </a:rPr>
                        <a:t>son adecuadas?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30234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8517" y="0"/>
            <a:ext cx="11311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Aparte de un campesinado con tierra, ¿qué factores hacen falta para que haya agroecología en este territorio o que las agroecologías existentes se mantengan y se fortalezcan? ¿Cómo interrelacionan estos factores? 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55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562761"/>
              </p:ext>
            </p:extLst>
          </p:nvPr>
        </p:nvGraphicFramePr>
        <p:xfrm>
          <a:off x="275573" y="830998"/>
          <a:ext cx="11523945" cy="606185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43408">
                  <a:extLst>
                    <a:ext uri="{9D8B030D-6E8A-4147-A177-3AD203B41FA5}">
                      <a16:colId xmlns:a16="http://schemas.microsoft.com/office/drawing/2014/main" val="66983663"/>
                    </a:ext>
                  </a:extLst>
                </a:gridCol>
                <a:gridCol w="5143949">
                  <a:extLst>
                    <a:ext uri="{9D8B030D-6E8A-4147-A177-3AD203B41FA5}">
                      <a16:colId xmlns:a16="http://schemas.microsoft.com/office/drawing/2014/main" val="1160759921"/>
                    </a:ext>
                  </a:extLst>
                </a:gridCol>
                <a:gridCol w="3536588">
                  <a:extLst>
                    <a:ext uri="{9D8B030D-6E8A-4147-A177-3AD203B41FA5}">
                      <a16:colId xmlns:a16="http://schemas.microsoft.com/office/drawing/2014/main" val="449132569"/>
                    </a:ext>
                  </a:extLst>
                </a:gridCol>
              </a:tblGrid>
              <a:tr h="339330">
                <a:tc>
                  <a:txBody>
                    <a:bodyPr/>
                    <a:lstStyle/>
                    <a:p>
                      <a:pPr algn="ctr"/>
                      <a:r>
                        <a:rPr lang="es-SV" sz="1600" dirty="0" smtClean="0">
                          <a:latin typeface="Candara" panose="020E0502030303020204" pitchFamily="34" charset="0"/>
                        </a:rPr>
                        <a:t>TEMA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600" dirty="0" smtClean="0">
                          <a:latin typeface="Candara" panose="020E0502030303020204" pitchFamily="34" charset="0"/>
                        </a:rPr>
                        <a:t>DISCUSION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ndara" panose="020E0502030303020204" pitchFamily="34" charset="0"/>
                        </a:rPr>
                        <a:t>RETOS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868911"/>
                  </a:ext>
                </a:extLst>
              </a:tr>
              <a:tr h="1027777">
                <a:tc>
                  <a:txBody>
                    <a:bodyPr/>
                    <a:lstStyle/>
                    <a:p>
                      <a:r>
                        <a:rPr lang="es-SV" sz="1600" dirty="0" smtClean="0">
                          <a:latin typeface="Candara" panose="020E0502030303020204" pitchFamily="34" charset="0"/>
                        </a:rPr>
                        <a:t>Principios de la Cosmovisión</a:t>
                      </a:r>
                      <a:r>
                        <a:rPr lang="es-SV" sz="1600" baseline="0" dirty="0" smtClean="0">
                          <a:latin typeface="Candara" panose="020E0502030303020204" pitchFamily="34" charset="0"/>
                        </a:rPr>
                        <a:t> Andina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SV" sz="1600" baseline="0" dirty="0" smtClean="0">
                          <a:latin typeface="Candara" panose="020E0502030303020204" pitchFamily="34" charset="0"/>
                        </a:rPr>
                        <a:t>Integración de la </a:t>
                      </a:r>
                      <a:r>
                        <a:rPr lang="es-SV" sz="1600" baseline="0" dirty="0" err="1" smtClean="0">
                          <a:latin typeface="Candara" panose="020E0502030303020204" pitchFamily="34" charset="0"/>
                        </a:rPr>
                        <a:t>Comovisión</a:t>
                      </a:r>
                      <a:r>
                        <a:rPr lang="es-SV" sz="1600" baseline="0" dirty="0" smtClean="0">
                          <a:latin typeface="Candara" panose="020E0502030303020204" pitchFamily="34" charset="0"/>
                        </a:rPr>
                        <a:t> Andina con Ciencia, otros saberes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SV" sz="1600" baseline="0" dirty="0" smtClean="0">
                          <a:latin typeface="Candara" panose="020E0502030303020204" pitchFamily="34" charset="0"/>
                        </a:rPr>
                        <a:t>Evitar el </a:t>
                      </a:r>
                      <a:r>
                        <a:rPr lang="es-SV" sz="1600" baseline="0" dirty="0" err="1" smtClean="0">
                          <a:latin typeface="Candara" panose="020E0502030303020204" pitchFamily="34" charset="0"/>
                        </a:rPr>
                        <a:t>tecnocentrismo</a:t>
                      </a:r>
                      <a:endParaRPr lang="es-SV" sz="1600" baseline="0" dirty="0" smtClean="0">
                        <a:latin typeface="Candara" panose="020E050203030302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baseline="0" dirty="0" smtClean="0">
                          <a:latin typeface="Candara" panose="020E0502030303020204" pitchFamily="34" charset="0"/>
                        </a:rPr>
                        <a:t>Din</a:t>
                      </a:r>
                      <a:r>
                        <a:rPr lang="es-SV" sz="1600" baseline="0" dirty="0" err="1" smtClean="0">
                          <a:latin typeface="Candara" panose="020E0502030303020204" pitchFamily="34" charset="0"/>
                        </a:rPr>
                        <a:t>ámicas</a:t>
                      </a:r>
                      <a:r>
                        <a:rPr lang="es-SV" sz="1600" baseline="0" dirty="0" smtClean="0">
                          <a:latin typeface="Candara" panose="020E0502030303020204" pitchFamily="34" charset="0"/>
                        </a:rPr>
                        <a:t> de poder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SV" sz="1600" dirty="0" smtClean="0">
                          <a:latin typeface="Candara" panose="020E0502030303020204" pitchFamily="34" charset="0"/>
                        </a:rPr>
                        <a:t>Comunicación- diálogo</a:t>
                      </a:r>
                      <a:r>
                        <a:rPr lang="es-SV" sz="1600" baseline="0" dirty="0" smtClean="0">
                          <a:latin typeface="Candara" panose="020E0502030303020204" pitchFamily="34" charset="0"/>
                        </a:rPr>
                        <a:t> de saberes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SV" sz="1600" baseline="0" dirty="0" smtClean="0">
                          <a:latin typeface="Candara" panose="020E0502030303020204" pitchFamily="34" charset="0"/>
                        </a:rPr>
                        <a:t>Actitudes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411381"/>
                  </a:ext>
                </a:extLst>
              </a:tr>
              <a:tr h="1057217">
                <a:tc>
                  <a:txBody>
                    <a:bodyPr/>
                    <a:lstStyle/>
                    <a:p>
                      <a:r>
                        <a:rPr lang="es-SV" sz="1600" dirty="0" smtClean="0">
                          <a:latin typeface="Candara" panose="020E0502030303020204" pitchFamily="34" charset="0"/>
                        </a:rPr>
                        <a:t>Complementariedad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SV" sz="1600" dirty="0" smtClean="0">
                          <a:latin typeface="Candara" panose="020E0502030303020204" pitchFamily="34" charset="0"/>
                        </a:rPr>
                        <a:t>Nos</a:t>
                      </a:r>
                      <a:r>
                        <a:rPr lang="es-SV" sz="1600" baseline="0" dirty="0" smtClean="0">
                          <a:latin typeface="Candara" panose="020E0502030303020204" pitchFamily="34" charset="0"/>
                        </a:rPr>
                        <a:t> necesitamos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SV" sz="1600" baseline="0" dirty="0" smtClean="0">
                          <a:latin typeface="Candara" panose="020E0502030303020204" pitchFamily="34" charset="0"/>
                        </a:rPr>
                        <a:t>Dialogo ciudad y campo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SV" sz="1600" dirty="0" smtClean="0">
                          <a:latin typeface="Candara" panose="020E0502030303020204" pitchFamily="34" charset="0"/>
                        </a:rPr>
                        <a:t>Inclusión real</a:t>
                      </a:r>
                      <a:r>
                        <a:rPr lang="es-SV" sz="1600" baseline="0" dirty="0" smtClean="0">
                          <a:latin typeface="Candara" panose="020E0502030303020204" pitchFamily="34" charset="0"/>
                        </a:rPr>
                        <a:t> de actores locales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baseline="0" dirty="0" smtClean="0">
                          <a:latin typeface="Candara" panose="020E0502030303020204" pitchFamily="34" charset="0"/>
                        </a:rPr>
                        <a:t>Din</a:t>
                      </a:r>
                      <a:r>
                        <a:rPr lang="es-SV" sz="1600" baseline="0" dirty="0" err="1" smtClean="0">
                          <a:latin typeface="Candara" panose="020E0502030303020204" pitchFamily="34" charset="0"/>
                        </a:rPr>
                        <a:t>ámicas</a:t>
                      </a:r>
                      <a:r>
                        <a:rPr lang="es-SV" sz="1600" baseline="0" dirty="0" smtClean="0">
                          <a:latin typeface="Candara" panose="020E0502030303020204" pitchFamily="34" charset="0"/>
                        </a:rPr>
                        <a:t> de poder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SV" sz="1600" dirty="0" smtClean="0">
                          <a:latin typeface="Candara" panose="020E0502030303020204" pitchFamily="34" charset="0"/>
                        </a:rPr>
                        <a:t>Comunicación- diálogo</a:t>
                      </a:r>
                      <a:r>
                        <a:rPr lang="es-SV" sz="1600" baseline="0" dirty="0" smtClean="0">
                          <a:latin typeface="Candara" panose="020E0502030303020204" pitchFamily="34" charset="0"/>
                        </a:rPr>
                        <a:t> de saberes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SV" sz="1600" baseline="0" dirty="0" smtClean="0">
                          <a:latin typeface="Candara" panose="020E0502030303020204" pitchFamily="34" charset="0"/>
                        </a:rPr>
                        <a:t>Actitudes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389245"/>
                  </a:ext>
                </a:extLst>
              </a:tr>
              <a:tr h="557936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andara" panose="020E0502030303020204" pitchFamily="34" charset="0"/>
                        </a:rPr>
                        <a:t>Empoderamiento</a:t>
                      </a:r>
                      <a:r>
                        <a:rPr lang="en-US" sz="1600" dirty="0" smtClean="0">
                          <a:latin typeface="Candara" panose="020E0502030303020204" pitchFamily="34" charset="0"/>
                        </a:rPr>
                        <a:t> local/</a:t>
                      </a:r>
                      <a:r>
                        <a:rPr lang="en-US" sz="1600" dirty="0" err="1" smtClean="0">
                          <a:latin typeface="Candara" panose="020E0502030303020204" pitchFamily="34" charset="0"/>
                        </a:rPr>
                        <a:t>Orgullo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SV" sz="1600" dirty="0" smtClean="0">
                          <a:latin typeface="Candara" panose="020E0502030303020204" pitchFamily="34" charset="0"/>
                        </a:rPr>
                        <a:t>Reconocimiento</a:t>
                      </a:r>
                      <a:r>
                        <a:rPr lang="es-SV" sz="1600" baseline="0" dirty="0" smtClean="0">
                          <a:latin typeface="Candara" panose="020E0502030303020204" pitchFamily="34" charset="0"/>
                        </a:rPr>
                        <a:t> de principios y valores de cosmovisión andina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baseline="0" dirty="0" smtClean="0">
                          <a:latin typeface="Candara" panose="020E0502030303020204" pitchFamily="34" charset="0"/>
                        </a:rPr>
                        <a:t>Din</a:t>
                      </a:r>
                      <a:r>
                        <a:rPr lang="es-SV" sz="1600" baseline="0" dirty="0" err="1" smtClean="0">
                          <a:latin typeface="Candara" panose="020E0502030303020204" pitchFamily="34" charset="0"/>
                        </a:rPr>
                        <a:t>ámicas</a:t>
                      </a:r>
                      <a:r>
                        <a:rPr lang="es-SV" sz="1600" baseline="0" dirty="0" smtClean="0">
                          <a:latin typeface="Candara" panose="020E0502030303020204" pitchFamily="34" charset="0"/>
                        </a:rPr>
                        <a:t> de poder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SV" sz="1600" dirty="0" smtClean="0">
                          <a:latin typeface="Candara" panose="020E0502030303020204" pitchFamily="34" charset="0"/>
                        </a:rPr>
                        <a:t>jerarquías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211846"/>
                  </a:ext>
                </a:extLst>
              </a:tr>
              <a:tr h="1027777">
                <a:tc>
                  <a:txBody>
                    <a:bodyPr/>
                    <a:lstStyle/>
                    <a:p>
                      <a:r>
                        <a:rPr lang="es-SV" sz="1600" dirty="0" smtClean="0">
                          <a:latin typeface="Candara" panose="020E0502030303020204" pitchFamily="34" charset="0"/>
                        </a:rPr>
                        <a:t>Respeto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SV" sz="1600" dirty="0" smtClean="0">
                          <a:latin typeface="Candara" panose="020E0502030303020204" pitchFamily="34" charset="0"/>
                        </a:rPr>
                        <a:t>Importante junto con humildad y </a:t>
                      </a:r>
                      <a:r>
                        <a:rPr lang="es-SV" sz="1600" dirty="0" err="1" smtClean="0">
                          <a:latin typeface="Candara" panose="020E0502030303020204" pitchFamily="34" charset="0"/>
                        </a:rPr>
                        <a:t>soledariedad</a:t>
                      </a:r>
                      <a:endParaRPr lang="es-SV" sz="1600" dirty="0" smtClean="0">
                        <a:latin typeface="Candara" panose="020E050203030302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SV" sz="1600" dirty="0" smtClean="0">
                          <a:latin typeface="Candara" panose="020E0502030303020204" pitchFamily="34" charset="0"/>
                        </a:rPr>
                        <a:t>Orgullo</a:t>
                      </a:r>
                      <a:r>
                        <a:rPr lang="es-SV" sz="1600" baseline="0" dirty="0" smtClean="0">
                          <a:latin typeface="Candara" panose="020E0502030303020204" pitchFamily="34" charset="0"/>
                        </a:rPr>
                        <a:t> y cultura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SV" sz="1600" baseline="0" dirty="0" smtClean="0">
                          <a:latin typeface="Candara" panose="020E0502030303020204" pitchFamily="34" charset="0"/>
                        </a:rPr>
                        <a:t>Identidad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SV" sz="1600" baseline="0" dirty="0" smtClean="0">
                          <a:latin typeface="Candara" panose="020E0502030303020204" pitchFamily="34" charset="0"/>
                        </a:rPr>
                        <a:t>Conversaciones horizontales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baseline="0" dirty="0" smtClean="0">
                          <a:latin typeface="Candara" panose="020E0502030303020204" pitchFamily="34" charset="0"/>
                        </a:rPr>
                        <a:t>Din</a:t>
                      </a:r>
                      <a:r>
                        <a:rPr lang="es-SV" sz="1600" baseline="0" dirty="0" err="1" smtClean="0">
                          <a:latin typeface="Candara" panose="020E0502030303020204" pitchFamily="34" charset="0"/>
                        </a:rPr>
                        <a:t>ámicas</a:t>
                      </a:r>
                      <a:r>
                        <a:rPr lang="es-SV" sz="1600" baseline="0" dirty="0" smtClean="0">
                          <a:latin typeface="Candara" panose="020E0502030303020204" pitchFamily="34" charset="0"/>
                        </a:rPr>
                        <a:t> de poder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SV" sz="1600" baseline="0" dirty="0" smtClean="0">
                          <a:latin typeface="Candara" panose="020E0502030303020204" pitchFamily="34" charset="0"/>
                        </a:rPr>
                        <a:t>jerarquías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302340"/>
                  </a:ext>
                </a:extLst>
              </a:tr>
              <a:tr h="1943007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Candara" panose="020E0502030303020204" pitchFamily="34" charset="0"/>
                        </a:rPr>
                        <a:t>Gobernanza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dirty="0" err="1" smtClean="0">
                          <a:latin typeface="Candara" panose="020E0502030303020204" pitchFamily="34" charset="0"/>
                        </a:rPr>
                        <a:t>Cambio</a:t>
                      </a:r>
                      <a:r>
                        <a:rPr lang="en-US" sz="1600" dirty="0" smtClean="0">
                          <a:latin typeface="Candara" panose="020E0502030303020204" pitchFamily="34" charset="0"/>
                        </a:rPr>
                        <a:t> de </a:t>
                      </a:r>
                      <a:r>
                        <a:rPr lang="en-US" sz="1600" dirty="0" err="1" smtClean="0">
                          <a:latin typeface="Candara" panose="020E0502030303020204" pitchFamily="34" charset="0"/>
                        </a:rPr>
                        <a:t>actitud</a:t>
                      </a:r>
                      <a:r>
                        <a:rPr lang="en-US" sz="1600" baseline="0" dirty="0" smtClean="0">
                          <a:latin typeface="Candara" panose="020E0502030303020204" pitchFamily="34" charset="0"/>
                        </a:rPr>
                        <a:t> de </a:t>
                      </a:r>
                      <a:r>
                        <a:rPr lang="en-US" sz="1600" baseline="0" dirty="0" err="1" smtClean="0">
                          <a:latin typeface="Candara" panose="020E0502030303020204" pitchFamily="34" charset="0"/>
                        </a:rPr>
                        <a:t>los</a:t>
                      </a:r>
                      <a:r>
                        <a:rPr lang="en-US" sz="1600" baseline="0" dirty="0" smtClean="0"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Candara" panose="020E0502030303020204" pitchFamily="34" charset="0"/>
                        </a:rPr>
                        <a:t>actores</a:t>
                      </a:r>
                      <a:r>
                        <a:rPr lang="en-US" sz="1600" baseline="0" dirty="0" smtClean="0">
                          <a:latin typeface="Candara" panose="020E0502030303020204" pitchFamily="34" charset="0"/>
                        </a:rPr>
                        <a:t> locales e </a:t>
                      </a:r>
                      <a:r>
                        <a:rPr lang="en-US" sz="1600" baseline="0" dirty="0" err="1" smtClean="0">
                          <a:latin typeface="Candara" panose="020E0502030303020204" pitchFamily="34" charset="0"/>
                        </a:rPr>
                        <a:t>institucionales</a:t>
                      </a:r>
                      <a:endParaRPr lang="en-US" sz="1600" baseline="0" dirty="0" smtClean="0">
                        <a:latin typeface="Candara" panose="020E0502030303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SV" sz="1600" baseline="0" dirty="0" smtClean="0">
                          <a:latin typeface="Candara" panose="020E0502030303020204" pitchFamily="34" charset="0"/>
                        </a:rPr>
                        <a:t>Mayor participación e inclusión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SV" sz="1600" baseline="0" dirty="0" smtClean="0">
                          <a:latin typeface="Candara" panose="020E0502030303020204" pitchFamily="34" charset="0"/>
                        </a:rPr>
                        <a:t>Empoderamiento local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SV" sz="1600" baseline="0" dirty="0" smtClean="0">
                          <a:latin typeface="Candara" panose="020E0502030303020204" pitchFamily="34" charset="0"/>
                        </a:rPr>
                        <a:t>Derechos colectivos y acceso a bienes comunes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SV" sz="1600" baseline="0" dirty="0" smtClean="0">
                          <a:latin typeface="Candara" panose="020E0502030303020204" pitchFamily="34" charset="0"/>
                        </a:rPr>
                        <a:t>Participación ciudadana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SV" sz="1600" baseline="0" dirty="0" smtClean="0">
                          <a:latin typeface="Candara" panose="020E0502030303020204" pitchFamily="34" charset="0"/>
                        </a:rPr>
                        <a:t>Redes asociativas</a:t>
                      </a:r>
                      <a:endParaRPr lang="en-US" sz="1600" baseline="0" dirty="0" smtClean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baseline="0" dirty="0" smtClean="0">
                          <a:latin typeface="Candara" panose="020E0502030303020204" pitchFamily="34" charset="0"/>
                        </a:rPr>
                        <a:t>Din</a:t>
                      </a:r>
                      <a:r>
                        <a:rPr lang="es-SV" sz="1600" baseline="0" dirty="0" err="1" smtClean="0">
                          <a:latin typeface="Candara" panose="020E0502030303020204" pitchFamily="34" charset="0"/>
                        </a:rPr>
                        <a:t>ámicas</a:t>
                      </a:r>
                      <a:r>
                        <a:rPr lang="es-SV" sz="1600" baseline="0" dirty="0" smtClean="0">
                          <a:latin typeface="Candara" panose="020E0502030303020204" pitchFamily="34" charset="0"/>
                        </a:rPr>
                        <a:t> de poder</a:t>
                      </a:r>
                      <a:endParaRPr lang="en-US" sz="1600" baseline="0" dirty="0" smtClean="0">
                        <a:latin typeface="Candara" panose="020E050203030302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SV" sz="1600" dirty="0" smtClean="0">
                          <a:latin typeface="Candara" panose="020E0502030303020204" pitchFamily="34" charset="0"/>
                        </a:rPr>
                        <a:t>Gobernanza alternativa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SV" sz="1600" dirty="0" smtClean="0">
                          <a:latin typeface="Candara" panose="020E0502030303020204" pitchFamily="34" charset="0"/>
                        </a:rPr>
                        <a:t>Procesos políticos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SV" sz="1600" dirty="0" smtClean="0">
                          <a:latin typeface="Candara" panose="020E0502030303020204" pitchFamily="34" charset="0"/>
                        </a:rPr>
                        <a:t>Organización</a:t>
                      </a:r>
                      <a:endParaRPr lang="en-US" sz="160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8704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8517" y="0"/>
            <a:ext cx="11311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¿Cómo podrían fortalecerse los principios de humildad, solidaridad, equidad, diálogo de saberes, soberanía, entre otros? 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43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5366" y="227286"/>
            <a:ext cx="4960717" cy="910178"/>
          </a:xfrm>
        </p:spPr>
        <p:txBody>
          <a:bodyPr>
            <a:normAutofit/>
          </a:bodyPr>
          <a:lstStyle/>
          <a:p>
            <a:pPr algn="ctr"/>
            <a:r>
              <a:rPr lang="es-EC" sz="5400" b="1" dirty="0" smtClean="0">
                <a:solidFill>
                  <a:schemeClr val="accent6">
                    <a:lumMod val="50000"/>
                  </a:schemeClr>
                </a:solidFill>
              </a:rPr>
              <a:t>Visión</a:t>
            </a:r>
            <a:endParaRPr lang="en-US" sz="5400" b="1" dirty="0"/>
          </a:p>
        </p:txBody>
      </p:sp>
      <p:pic>
        <p:nvPicPr>
          <p:cNvPr id="5" name="Imagen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69384" y="3016757"/>
            <a:ext cx="4212701" cy="3450635"/>
          </a:xfrm>
          <a:prstGeom prst="rect">
            <a:avLst/>
          </a:prstGeom>
        </p:spPr>
      </p:pic>
      <p:pic>
        <p:nvPicPr>
          <p:cNvPr id="7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643" y="3398728"/>
            <a:ext cx="4098827" cy="3072734"/>
          </a:xfrm>
          <a:prstGeom prst="rect">
            <a:avLst/>
          </a:prstGeom>
        </p:spPr>
      </p:pic>
      <p:pic>
        <p:nvPicPr>
          <p:cNvPr id="8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590" y="1298332"/>
            <a:ext cx="3652150" cy="273911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271303" y="1546862"/>
            <a:ext cx="62107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b="1" dirty="0" smtClean="0">
                <a:solidFill>
                  <a:schemeClr val="accent6">
                    <a:lumMod val="50000"/>
                  </a:schemeClr>
                </a:solidFill>
              </a:rPr>
              <a:t>Cómo les gustaría ver este territorio agroecológico.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2461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302579" y="117693"/>
            <a:ext cx="11445831" cy="6232475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lvl="1" indent="-230188" defTabSz="31115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</a:rPr>
              <a:t>Altiplano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 de Bolivia </a:t>
            </a:r>
          </a:p>
          <a:p>
            <a:pPr marL="342900" lvl="1" indent="-230188" defTabSz="311150">
              <a:spcBef>
                <a:spcPts val="600"/>
              </a:spcBef>
              <a:spcAft>
                <a:spcPts val="600"/>
              </a:spcAft>
              <a:buFontTx/>
              <a:buChar char="••"/>
            </a:pPr>
            <a:r>
              <a:rPr lang="es-ES" sz="2000" i="1" dirty="0" smtClean="0"/>
              <a:t>La zona central del altiplano boliviano es agroecológica, con suelos fértiles y cobertura, aprovechamiento de la diversidad de </a:t>
            </a:r>
            <a:r>
              <a:rPr lang="es-ES" sz="2000" b="1" i="1" dirty="0" smtClean="0"/>
              <a:t>semillas nativas</a:t>
            </a:r>
            <a:r>
              <a:rPr lang="es-ES" sz="2000" i="1" dirty="0" smtClean="0"/>
              <a:t>, uso de </a:t>
            </a:r>
            <a:r>
              <a:rPr lang="es-ES" sz="2000" i="1" dirty="0" err="1" smtClean="0"/>
              <a:t>bioinsumos</a:t>
            </a:r>
            <a:r>
              <a:rPr lang="es-ES" sz="2000" i="1" dirty="0" smtClean="0"/>
              <a:t> para el manejo de plagas, </a:t>
            </a:r>
            <a:r>
              <a:rPr lang="es-ES" sz="2000" b="1" i="1" dirty="0" smtClean="0"/>
              <a:t>manejo de agua</a:t>
            </a:r>
            <a:r>
              <a:rPr lang="es-ES" sz="2000" i="1" dirty="0" smtClean="0"/>
              <a:t>, y con </a:t>
            </a:r>
            <a:r>
              <a:rPr lang="es-ES" sz="2000" b="1" i="1" dirty="0" smtClean="0"/>
              <a:t>saberes locales fortalecidos para la seguridad y soberanía alimentaria</a:t>
            </a:r>
            <a:r>
              <a:rPr lang="es-ES" sz="2000" i="1" dirty="0" smtClean="0"/>
              <a:t>. </a:t>
            </a:r>
          </a:p>
          <a:p>
            <a:pPr marL="342900" lvl="1" indent="-230188" defTabSz="311150">
              <a:spcBef>
                <a:spcPts val="600"/>
              </a:spcBef>
              <a:spcAft>
                <a:spcPts val="600"/>
              </a:spcAft>
              <a:buFontTx/>
              <a:buChar char="••"/>
            </a:pPr>
            <a:r>
              <a:rPr lang="es-ES" sz="2000" i="1" dirty="0" smtClean="0"/>
              <a:t>Una gestión agroecológica del territorio en zonas áridas, con el compromiso y la </a:t>
            </a:r>
            <a:r>
              <a:rPr lang="es-ES" sz="2000" b="1" i="1" dirty="0" smtClean="0"/>
              <a:t>acción participativa </a:t>
            </a:r>
            <a:r>
              <a:rPr lang="es-ES" sz="2000" i="1" dirty="0" smtClean="0"/>
              <a:t>de las </a:t>
            </a:r>
            <a:r>
              <a:rPr lang="es-ES" sz="2000" b="1" i="1" dirty="0" smtClean="0"/>
              <a:t>familias</a:t>
            </a:r>
            <a:r>
              <a:rPr lang="es-ES" sz="2000" i="1" dirty="0" smtClean="0"/>
              <a:t> y sus organizaciones sociales, a través del </a:t>
            </a:r>
            <a:r>
              <a:rPr lang="es-ES" sz="2000" b="1" i="1" dirty="0" smtClean="0"/>
              <a:t>fortalecimiento y  construcción del conocimiento</a:t>
            </a:r>
            <a:r>
              <a:rPr lang="es-ES" sz="2000" i="1" dirty="0" smtClean="0"/>
              <a:t>. </a:t>
            </a:r>
          </a:p>
          <a:p>
            <a:pPr marL="112712" lvl="1" indent="0" defTabSz="311150">
              <a:spcBef>
                <a:spcPts val="600"/>
              </a:spcBef>
              <a:spcAft>
                <a:spcPts val="600"/>
              </a:spcAft>
              <a:buNone/>
            </a:pPr>
            <a:endParaRPr lang="es-EC" sz="2000" b="1" dirty="0" smtClean="0"/>
          </a:p>
          <a:p>
            <a:pPr marL="342900" lvl="1" indent="-230188" defTabSz="311150">
              <a:spcBef>
                <a:spcPct val="0"/>
              </a:spcBef>
              <a:spcAft>
                <a:spcPct val="15000"/>
              </a:spcAft>
              <a:buNone/>
            </a:pPr>
            <a:r>
              <a:rPr lang="es-EC" sz="2000" b="1" dirty="0">
                <a:solidFill>
                  <a:schemeClr val="accent4">
                    <a:lumMod val="75000"/>
                  </a:schemeClr>
                </a:solidFill>
              </a:rPr>
              <a:t>S</a:t>
            </a:r>
            <a:r>
              <a:rPr lang="es-EC" sz="2000" b="1" dirty="0" smtClean="0">
                <a:solidFill>
                  <a:schemeClr val="accent4">
                    <a:lumMod val="75000"/>
                  </a:schemeClr>
                </a:solidFill>
              </a:rPr>
              <a:t>ector central de Ecuador</a:t>
            </a:r>
          </a:p>
          <a:p>
            <a:pPr marL="342900" lvl="1" indent="-230188" defTabSz="311150">
              <a:spcBef>
                <a:spcPts val="600"/>
              </a:spcBef>
              <a:spcAft>
                <a:spcPts val="600"/>
              </a:spcAft>
            </a:pPr>
            <a:r>
              <a:rPr lang="es-ES_tradnl" sz="2000" i="1" dirty="0" smtClean="0"/>
              <a:t>“Que los pequeños productores sean capaces de realizar una </a:t>
            </a:r>
            <a:r>
              <a:rPr lang="es-ES_tradnl" sz="2000" b="1" i="1" dirty="0" smtClean="0"/>
              <a:t>producción sustentable</a:t>
            </a:r>
            <a:r>
              <a:rPr lang="es-ES_tradnl" sz="2000" i="1" dirty="0" smtClean="0"/>
              <a:t>, </a:t>
            </a:r>
            <a:r>
              <a:rPr lang="es-ES_tradnl" sz="2000" b="1" i="1" dirty="0" smtClean="0"/>
              <a:t>generar excedentes para alimentar a la población de forma sana</a:t>
            </a:r>
            <a:r>
              <a:rPr lang="es-ES_tradnl" sz="2000" i="1" dirty="0" smtClean="0"/>
              <a:t>”. </a:t>
            </a:r>
          </a:p>
          <a:p>
            <a:pPr marL="342900" lvl="1" indent="-230188" defTabSz="311150">
              <a:spcBef>
                <a:spcPts val="600"/>
              </a:spcBef>
              <a:spcAft>
                <a:spcPts val="600"/>
              </a:spcAft>
            </a:pPr>
            <a:r>
              <a:rPr lang="en-US" sz="2000" i="1" dirty="0" err="1" smtClean="0"/>
              <a:t>Sistemas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agroecológicos</a:t>
            </a:r>
            <a:r>
              <a:rPr lang="en-US" sz="2000" i="1" dirty="0" smtClean="0"/>
              <a:t> </a:t>
            </a:r>
            <a:r>
              <a:rPr lang="en-US" sz="2000" b="1" i="1" dirty="0" err="1" smtClean="0"/>
              <a:t>resilientes</a:t>
            </a:r>
            <a:r>
              <a:rPr lang="en-US" sz="2000" b="1" i="1" dirty="0" smtClean="0"/>
              <a:t> (COVID-19, </a:t>
            </a:r>
            <a:r>
              <a:rPr lang="en-US" sz="2000" b="1" i="1" dirty="0" err="1" smtClean="0"/>
              <a:t>Sequías</a:t>
            </a:r>
            <a:r>
              <a:rPr lang="en-US" sz="2000" b="1" i="1" dirty="0" smtClean="0"/>
              <a:t>) </a:t>
            </a:r>
            <a:endParaRPr lang="en-US" sz="2000" i="1" dirty="0" smtClean="0"/>
          </a:p>
          <a:p>
            <a:pPr marL="112712" lvl="1" indent="0" defTabSz="311150">
              <a:spcBef>
                <a:spcPts val="600"/>
              </a:spcBef>
              <a:spcAft>
                <a:spcPts val="600"/>
              </a:spcAft>
              <a:buNone/>
            </a:pPr>
            <a:endParaRPr lang="es-PE" sz="2000" dirty="0" smtClean="0"/>
          </a:p>
          <a:p>
            <a:pPr marL="112712" lvl="1" indent="0" defTabSz="311150">
              <a:spcBef>
                <a:spcPts val="600"/>
              </a:spcBef>
              <a:spcAft>
                <a:spcPts val="600"/>
              </a:spcAft>
              <a:buNone/>
            </a:pPr>
            <a:r>
              <a:rPr lang="es-PE" sz="2000" b="1" dirty="0" smtClean="0">
                <a:solidFill>
                  <a:schemeClr val="accent4">
                    <a:lumMod val="75000"/>
                  </a:schemeClr>
                </a:solidFill>
              </a:rPr>
              <a:t>Andes </a:t>
            </a:r>
            <a:r>
              <a:rPr lang="es-PE" sz="2000" b="1" dirty="0">
                <a:solidFill>
                  <a:schemeClr val="accent4">
                    <a:lumMod val="75000"/>
                  </a:schemeClr>
                </a:solidFill>
              </a:rPr>
              <a:t>centrales del Perú </a:t>
            </a:r>
            <a:endParaRPr lang="en-US" sz="2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342900" lvl="1" indent="-230188" defTabSz="311150">
              <a:spcBef>
                <a:spcPts val="600"/>
              </a:spcBef>
              <a:spcAft>
                <a:spcPts val="600"/>
              </a:spcAft>
            </a:pPr>
            <a:r>
              <a:rPr lang="es-PE" sz="2000" i="1" dirty="0" err="1"/>
              <a:t>Agroecosistemas</a:t>
            </a:r>
            <a:r>
              <a:rPr lang="es-PE" sz="2000" i="1" dirty="0"/>
              <a:t> </a:t>
            </a:r>
            <a:r>
              <a:rPr lang="es-ES" sz="2000" i="1" dirty="0"/>
              <a:t>más</a:t>
            </a:r>
            <a:r>
              <a:rPr lang="es-PE" sz="2000" i="1" dirty="0"/>
              <a:t> </a:t>
            </a:r>
            <a:r>
              <a:rPr lang="es-PE" sz="2000" b="1" i="1" dirty="0" err="1"/>
              <a:t>resilientes</a:t>
            </a:r>
            <a:r>
              <a:rPr lang="es-PE" sz="2000" b="1" i="1" dirty="0"/>
              <a:t> </a:t>
            </a:r>
            <a:r>
              <a:rPr lang="es-PE" sz="2000" i="1" dirty="0"/>
              <a:t>con agricultores que manejen un </a:t>
            </a:r>
            <a:r>
              <a:rPr lang="es-PE" sz="2000" b="1" i="1" dirty="0"/>
              <a:t>abanico de opciones/ conocimientos</a:t>
            </a:r>
            <a:r>
              <a:rPr lang="es-PE" sz="2000" i="1" dirty="0"/>
              <a:t>, que se </a:t>
            </a:r>
            <a:r>
              <a:rPr lang="es-PE" sz="2000" b="1" i="1" dirty="0"/>
              <a:t>ajusten a las condiciones de un </a:t>
            </a:r>
            <a:r>
              <a:rPr lang="es-PE" sz="2000" b="1" i="1" dirty="0" smtClean="0"/>
              <a:t>contexto </a:t>
            </a:r>
          </a:p>
          <a:p>
            <a:pPr marL="342900" lvl="1" indent="-230188" defTabSz="311150">
              <a:spcBef>
                <a:spcPts val="600"/>
              </a:spcBef>
              <a:spcAft>
                <a:spcPts val="600"/>
              </a:spcAft>
            </a:pPr>
            <a:r>
              <a:rPr lang="es-ES_tradnl" sz="20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 </a:t>
            </a:r>
            <a:r>
              <a:rPr lang="es-ES_tradnl" sz="20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territorio </a:t>
            </a:r>
            <a:r>
              <a:rPr lang="es-ES_tradnl" sz="2000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diversificado</a:t>
            </a:r>
            <a:r>
              <a:rPr lang="es-ES_tradnl" sz="20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en sistemas de producción agropecuarios y ecosistemas naturales, donde se conserva la </a:t>
            </a:r>
            <a:r>
              <a:rPr lang="es-ES_tradnl" sz="2000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herencia biocultural y la </a:t>
            </a:r>
            <a:r>
              <a:rPr lang="es-ES_tradnl" sz="2000" b="1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agrobiodiversidad</a:t>
            </a:r>
            <a:r>
              <a:rPr lang="es-ES_tradnl" sz="20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s-ES_tradnl" sz="2000" i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93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4644040" y="1198907"/>
            <a:ext cx="3729034" cy="3485489"/>
            <a:chOff x="3824932" y="1757561"/>
            <a:chExt cx="3690728" cy="3485489"/>
          </a:xfrm>
        </p:grpSpPr>
        <p:grpSp>
          <p:nvGrpSpPr>
            <p:cNvPr id="37" name="Group 36"/>
            <p:cNvGrpSpPr/>
            <p:nvPr/>
          </p:nvGrpSpPr>
          <p:grpSpPr>
            <a:xfrm>
              <a:off x="3824932" y="1757561"/>
              <a:ext cx="3690728" cy="3485489"/>
              <a:chOff x="4196349" y="1876466"/>
              <a:chExt cx="3690728" cy="3485489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4924495" y="1876466"/>
                <a:ext cx="2152112" cy="2182911"/>
                <a:chOff x="31122199" y="15022071"/>
                <a:chExt cx="6202288" cy="6118081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31122199" y="15022071"/>
                  <a:ext cx="6202288" cy="6118081"/>
                </a:xfrm>
                <a:prstGeom prst="ellipse">
                  <a:avLst/>
                </a:prstGeom>
                <a:solidFill>
                  <a:srgbClr val="A2825E">
                    <a:alpha val="52000"/>
                  </a:srgbClr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32484281" y="17093099"/>
                  <a:ext cx="3137530" cy="129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err="1" smtClean="0">
                      <a:solidFill>
                        <a:srgbClr val="FFFF00"/>
                      </a:solidFill>
                    </a:rPr>
                    <a:t>Ciencia</a:t>
                  </a:r>
                  <a:endParaRPr lang="en-US" sz="2400" b="1" dirty="0">
                    <a:solidFill>
                      <a:srgbClr val="FFFF00"/>
                    </a:solidFill>
                  </a:endParaRPr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5760164" y="3244734"/>
                <a:ext cx="2126913" cy="2117221"/>
                <a:chOff x="33194309" y="18741441"/>
                <a:chExt cx="5806799" cy="5886924"/>
              </a:xfrm>
              <a:solidFill>
                <a:schemeClr val="accent6">
                  <a:lumMod val="75000"/>
                  <a:alpha val="74000"/>
                </a:schemeClr>
              </a:solidFill>
            </p:grpSpPr>
            <p:sp>
              <p:nvSpPr>
                <p:cNvPr id="31" name="Oval 30"/>
                <p:cNvSpPr/>
                <p:nvPr/>
              </p:nvSpPr>
              <p:spPr>
                <a:xfrm>
                  <a:off x="33194309" y="18741441"/>
                  <a:ext cx="5806799" cy="5886924"/>
                </a:xfrm>
                <a:prstGeom prst="ellipse">
                  <a:avLst/>
                </a:prstGeom>
                <a:grpFill/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34850877" y="20957496"/>
                  <a:ext cx="3222108" cy="12836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err="1" smtClean="0">
                      <a:solidFill>
                        <a:srgbClr val="FFFF00"/>
                      </a:solidFill>
                    </a:rPr>
                    <a:t>Pr</a:t>
                  </a:r>
                  <a:r>
                    <a:rPr lang="es-SV" sz="2400" b="1" dirty="0" err="1" smtClean="0">
                      <a:solidFill>
                        <a:srgbClr val="FFFF00"/>
                      </a:solidFill>
                    </a:rPr>
                    <a:t>áctica</a:t>
                  </a:r>
                  <a:endParaRPr lang="en-US" sz="2400" b="1" dirty="0">
                    <a:solidFill>
                      <a:srgbClr val="FFFF00"/>
                    </a:solidFill>
                  </a:endParaRPr>
                </a:p>
              </p:txBody>
            </p:sp>
          </p:grpSp>
          <p:grpSp>
            <p:nvGrpSpPr>
              <p:cNvPr id="33" name="Group 32"/>
              <p:cNvGrpSpPr/>
              <p:nvPr/>
            </p:nvGrpSpPr>
            <p:grpSpPr>
              <a:xfrm>
                <a:off x="4196349" y="3235595"/>
                <a:ext cx="2040228" cy="2085427"/>
                <a:chOff x="28896211" y="18993750"/>
                <a:chExt cx="5574174" cy="5655833"/>
              </a:xfrm>
            </p:grpSpPr>
            <p:sp>
              <p:nvSpPr>
                <p:cNvPr id="34" name="Oval 33"/>
                <p:cNvSpPr/>
                <p:nvPr/>
              </p:nvSpPr>
              <p:spPr>
                <a:xfrm>
                  <a:off x="28896211" y="18993750"/>
                  <a:ext cx="5574174" cy="565583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  <a:alpha val="79000"/>
                  </a:schemeClr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/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29113918" y="21295588"/>
                  <a:ext cx="4737576" cy="12520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err="1" smtClean="0">
                      <a:solidFill>
                        <a:srgbClr val="FFFF00"/>
                      </a:solidFill>
                    </a:rPr>
                    <a:t>Movimiento</a:t>
                  </a:r>
                  <a:endParaRPr lang="en-US" sz="2400" b="1" dirty="0">
                    <a:solidFill>
                      <a:srgbClr val="FFFF00"/>
                    </a:solidFill>
                  </a:endParaRPr>
                </a:p>
              </p:txBody>
            </p:sp>
          </p:grpSp>
        </p:grpSp>
        <p:sp>
          <p:nvSpPr>
            <p:cNvPr id="11" name="Circular Arrow 10"/>
            <p:cNvSpPr/>
            <p:nvPr/>
          </p:nvSpPr>
          <p:spPr>
            <a:xfrm>
              <a:off x="5300000" y="3344524"/>
              <a:ext cx="735025" cy="639152"/>
            </a:xfrm>
            <a:prstGeom prst="circularArrow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Circular Arrow 11"/>
            <p:cNvSpPr/>
            <p:nvPr/>
          </p:nvSpPr>
          <p:spPr>
            <a:xfrm rot="10800000">
              <a:off x="5300000" y="3590352"/>
              <a:ext cx="735025" cy="639152"/>
            </a:xfrm>
            <a:prstGeom prst="circularArrow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1" name="TextBox 40"/>
          <p:cNvSpPr txBox="1"/>
          <p:nvPr/>
        </p:nvSpPr>
        <p:spPr>
          <a:xfrm>
            <a:off x="441317" y="410650"/>
            <a:ext cx="4650140" cy="239450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600" dirty="0" smtClean="0"/>
              <a:t>Socio-económica</a:t>
            </a:r>
          </a:p>
          <a:p>
            <a:pPr marL="171450" lvl="1" indent="-171450" defTabSz="3111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1200" b="1" dirty="0" smtClean="0"/>
              <a:t>Empoderamiento </a:t>
            </a:r>
            <a:r>
              <a:rPr lang="es-ES" sz="1200" dirty="0" smtClean="0"/>
              <a:t>de parte de los agricultores</a:t>
            </a:r>
          </a:p>
          <a:p>
            <a:pPr marL="171450" lvl="1" indent="-171450" defTabSz="3111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1200" b="1" dirty="0" smtClean="0"/>
              <a:t>Espacios diferenciados </a:t>
            </a:r>
            <a:r>
              <a:rPr lang="es-ES" sz="1200" dirty="0" smtClean="0"/>
              <a:t>para la oferta de </a:t>
            </a:r>
            <a:r>
              <a:rPr lang="es-ES" sz="1200" b="1" dirty="0" smtClean="0"/>
              <a:t>productos agroecológicos</a:t>
            </a:r>
          </a:p>
          <a:p>
            <a:pPr marL="171450" lvl="1" indent="-171450" defTabSz="3111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1200" b="1" dirty="0" smtClean="0"/>
              <a:t>“</a:t>
            </a:r>
            <a:r>
              <a:rPr lang="es-ES" sz="1200" b="1" dirty="0" err="1" smtClean="0"/>
              <a:t>Possedores</a:t>
            </a:r>
            <a:r>
              <a:rPr lang="es-ES" sz="1200" b="1" dirty="0" smtClean="0"/>
              <a:t>” </a:t>
            </a:r>
            <a:r>
              <a:rPr lang="es-ES" sz="1200" dirty="0" smtClean="0"/>
              <a:t>de semillas y </a:t>
            </a:r>
            <a:r>
              <a:rPr lang="es-ES" sz="1200" dirty="0" err="1" smtClean="0"/>
              <a:t>agrobiodiversidad</a:t>
            </a:r>
            <a:endParaRPr lang="es-ES" sz="1200" dirty="0" smtClean="0"/>
          </a:p>
          <a:p>
            <a:pPr marL="171450" lvl="1" indent="-171450" defTabSz="3111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1200" b="1" dirty="0" smtClean="0"/>
              <a:t>Consumidores consientes </a:t>
            </a:r>
            <a:r>
              <a:rPr lang="es-ES" sz="1200" dirty="0" smtClean="0"/>
              <a:t>y motivados comprar AE y tener confianza en la producción (</a:t>
            </a:r>
            <a:r>
              <a:rPr lang="es-ES" sz="1200" dirty="0" err="1" smtClean="0"/>
              <a:t>SPGs</a:t>
            </a:r>
            <a:r>
              <a:rPr lang="es-ES" sz="1200" dirty="0" smtClean="0"/>
              <a:t>)</a:t>
            </a:r>
          </a:p>
          <a:p>
            <a:pPr marL="171450" lvl="1" indent="-171450" defTabSz="3111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1200" dirty="0" smtClean="0"/>
              <a:t>Fincas con </a:t>
            </a:r>
            <a:r>
              <a:rPr lang="es-ES" sz="1200" b="1" dirty="0" smtClean="0"/>
              <a:t>más componentes AE</a:t>
            </a:r>
            <a:r>
              <a:rPr lang="es-ES" sz="1200" dirty="0" smtClean="0"/>
              <a:t>: conservación de agua, diversidad de producción y fuentes e ingresos, comercialización de canastas, trueque, no semilla transgénicos</a:t>
            </a:r>
          </a:p>
          <a:p>
            <a:pPr marL="171450" lvl="1" indent="-171450" defTabSz="3111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1200" dirty="0" smtClean="0"/>
              <a:t>Demanda para carne de </a:t>
            </a:r>
            <a:r>
              <a:rPr lang="es-ES_tradnl" sz="1200" dirty="0" smtClean="0"/>
              <a:t>animales </a:t>
            </a:r>
            <a:r>
              <a:rPr lang="es-ES_tradnl" sz="1200" dirty="0" err="1" smtClean="0"/>
              <a:t>autoctonos</a:t>
            </a:r>
            <a:r>
              <a:rPr lang="es-ES_tradnl" sz="1200" dirty="0" smtClean="0"/>
              <a:t> </a:t>
            </a:r>
            <a:r>
              <a:rPr lang="es-ES" sz="1200" dirty="0" smtClean="0"/>
              <a:t>en las ciudades</a:t>
            </a:r>
          </a:p>
          <a:p>
            <a:pPr marL="171450" lvl="1" indent="-171450" defTabSz="3111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1200" b="1" dirty="0" smtClean="0"/>
              <a:t>La crisis de la Pandemia </a:t>
            </a:r>
            <a:r>
              <a:rPr lang="es-ES" sz="1200" dirty="0" smtClean="0"/>
              <a:t>nos obliga a enfrentar </a:t>
            </a:r>
            <a:r>
              <a:rPr lang="es-ES" sz="1200" dirty="0" err="1" smtClean="0"/>
              <a:t>desafios</a:t>
            </a:r>
            <a:r>
              <a:rPr lang="es-ES" sz="1200" dirty="0" smtClean="0"/>
              <a:t>; </a:t>
            </a:r>
          </a:p>
          <a:p>
            <a:pPr marL="171450" lvl="1" indent="-171450" defTabSz="3111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PE" sz="1200" b="1" dirty="0" smtClean="0"/>
              <a:t>Cadenas cortas de comercialización </a:t>
            </a:r>
            <a:r>
              <a:rPr lang="es-PE" sz="1200" dirty="0" smtClean="0"/>
              <a:t>con mayor oportunidad para las mujeres y la familia</a:t>
            </a:r>
            <a:endParaRPr lang="es-ES" sz="1200" dirty="0" smtClean="0"/>
          </a:p>
        </p:txBody>
      </p:sp>
      <p:sp>
        <p:nvSpPr>
          <p:cNvPr id="42" name="TextBox 41"/>
          <p:cNvSpPr txBox="1"/>
          <p:nvPr/>
        </p:nvSpPr>
        <p:spPr>
          <a:xfrm>
            <a:off x="434255" y="2962833"/>
            <a:ext cx="4643110" cy="172970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600" dirty="0"/>
              <a:t>Cultural/tradicional</a:t>
            </a:r>
            <a:endParaRPr lang="en-US" sz="1600" dirty="0"/>
          </a:p>
          <a:p>
            <a:pPr marL="171450" lvl="1" indent="-171450" defTabSz="3111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1200" dirty="0" smtClean="0"/>
              <a:t>Pensar en el </a:t>
            </a:r>
            <a:r>
              <a:rPr lang="es-ES" sz="1200" b="1" dirty="0" smtClean="0"/>
              <a:t>diálogo de saberes </a:t>
            </a:r>
            <a:r>
              <a:rPr lang="es-ES" sz="1200" dirty="0" smtClean="0"/>
              <a:t>(no solo técnica)</a:t>
            </a:r>
          </a:p>
          <a:p>
            <a:pPr marL="171450" lvl="1" indent="-171450" defTabSz="3111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PE" sz="1200" b="1" dirty="0" smtClean="0"/>
              <a:t>Escuelas</a:t>
            </a:r>
            <a:r>
              <a:rPr lang="es-PE" sz="1200" dirty="0" smtClean="0"/>
              <a:t> y niños valoran/reconocen</a:t>
            </a:r>
            <a:r>
              <a:rPr lang="es-PE" sz="1200" b="1" dirty="0" smtClean="0"/>
              <a:t> conocimientos-saber locales</a:t>
            </a:r>
            <a:endParaRPr lang="es-ES" sz="1200" b="1" dirty="0" smtClean="0"/>
          </a:p>
          <a:p>
            <a:pPr marL="171450" lvl="1" indent="-171450" defTabSz="3111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PE" sz="1200" b="1" dirty="0" smtClean="0"/>
              <a:t>Soberanía alimentaria</a:t>
            </a:r>
          </a:p>
          <a:p>
            <a:pPr marL="171450" lvl="1" indent="-171450" defTabSz="3111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1200" b="1" dirty="0" smtClean="0"/>
              <a:t>Resiliencia cultural</a:t>
            </a:r>
          </a:p>
          <a:p>
            <a:pPr marL="171450" lvl="1" indent="-171450" defTabSz="3111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1200" dirty="0" smtClean="0"/>
              <a:t>Promover </a:t>
            </a:r>
            <a:r>
              <a:rPr lang="es-ES" sz="1200" b="1" dirty="0" smtClean="0"/>
              <a:t>igualdad, inclusión, equidad </a:t>
            </a:r>
            <a:r>
              <a:rPr lang="es-ES" sz="1200" dirty="0" smtClean="0"/>
              <a:t>(género, generacional, étnica)</a:t>
            </a:r>
          </a:p>
          <a:p>
            <a:pPr marL="171450" lvl="1" indent="-171450" defTabSz="3111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1200" dirty="0" smtClean="0"/>
              <a:t>Agricultores empoderados por la AE</a:t>
            </a:r>
          </a:p>
          <a:p>
            <a:pPr marL="171450" lvl="1" indent="-171450" defTabSz="3111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1200" b="1" dirty="0" err="1" smtClean="0"/>
              <a:t>Cosmovision</a:t>
            </a:r>
            <a:r>
              <a:rPr lang="es-ES" sz="1200" b="1" dirty="0" smtClean="0"/>
              <a:t> andina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34254" y="4820737"/>
            <a:ext cx="4657275" cy="172970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600" dirty="0" err="1"/>
              <a:t>Politica</a:t>
            </a:r>
            <a:endParaRPr lang="en-US" sz="1600" dirty="0"/>
          </a:p>
          <a:p>
            <a:pPr marL="171450" lvl="1" indent="-171450" defTabSz="3111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1200" b="1" dirty="0" smtClean="0"/>
              <a:t>Desarrollo local sostenible participativo</a:t>
            </a:r>
          </a:p>
          <a:p>
            <a:pPr marL="171450" lvl="1" indent="-171450" defTabSz="3111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1200" b="1" dirty="0" smtClean="0"/>
              <a:t>Marco normativo agroecológico</a:t>
            </a:r>
            <a:endParaRPr lang="es-ES" sz="1200" dirty="0" smtClean="0"/>
          </a:p>
          <a:p>
            <a:pPr marL="171450" lvl="1" indent="-171450" defTabSz="3111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1200" dirty="0" smtClean="0"/>
              <a:t>Fortalecer la resiliencia entre </a:t>
            </a:r>
            <a:r>
              <a:rPr lang="es-ES" sz="1200" dirty="0" err="1" smtClean="0"/>
              <a:t>multiples</a:t>
            </a:r>
            <a:r>
              <a:rPr lang="es-ES" sz="1200" dirty="0" smtClean="0"/>
              <a:t> actores: Concurrencia de actores centrales, municipales, comunales para soluciones integrales</a:t>
            </a:r>
          </a:p>
          <a:p>
            <a:pPr marL="171450" lvl="1" indent="-171450" defTabSz="3111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1200" b="1" dirty="0" smtClean="0"/>
              <a:t>Apoyar las asociaciones campesinas </a:t>
            </a:r>
            <a:r>
              <a:rPr lang="es-ES" sz="1200" dirty="0" smtClean="0"/>
              <a:t>incidir en ordenanzas locales.</a:t>
            </a:r>
          </a:p>
          <a:p>
            <a:pPr marL="171450" lvl="1" indent="-171450" defTabSz="3111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PE" sz="1200" b="1" dirty="0" smtClean="0"/>
              <a:t>Organizaciones locales fortalecidas</a:t>
            </a:r>
            <a:r>
              <a:rPr lang="es-PE" sz="1200" dirty="0" smtClean="0"/>
              <a:t>/consolidadas</a:t>
            </a:r>
            <a:endParaRPr lang="es-ES" sz="1200" dirty="0" smtClean="0"/>
          </a:p>
          <a:p>
            <a:pPr marL="171450" lvl="1" indent="-171450" defTabSz="3111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sz="1200" dirty="0" smtClean="0"/>
              <a:t>Política adecuada por parte del gobierno; competencia con los intereses mineras;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303418" y="4242117"/>
            <a:ext cx="4432754" cy="230832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115888" lvl="1" indent="-115888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200" b="1" dirty="0" smtClean="0"/>
              <a:t>Visibilizar experiencias de agroecología</a:t>
            </a:r>
          </a:p>
          <a:p>
            <a:pPr marL="115888" lvl="1" indent="-115888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200" b="1" dirty="0" smtClean="0"/>
              <a:t>Manejo del agua</a:t>
            </a:r>
            <a:r>
              <a:rPr lang="es-ES" sz="1200" dirty="0" smtClean="0"/>
              <a:t>: almacenamiento de agua de lluvia para consumo y para actividades agrícolas </a:t>
            </a:r>
          </a:p>
          <a:p>
            <a:pPr marL="115888" lvl="1" indent="-115888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200" b="1" dirty="0" smtClean="0"/>
              <a:t>Diversificación</a:t>
            </a:r>
          </a:p>
          <a:p>
            <a:pPr marL="115888" lvl="1" indent="-115888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PE" sz="1200" b="1" dirty="0" smtClean="0">
                <a:solidFill>
                  <a:schemeClr val="tx1"/>
                </a:solidFill>
              </a:rPr>
              <a:t>Soberanía de recursos</a:t>
            </a:r>
            <a:endParaRPr lang="es-ES" sz="1200" b="1" dirty="0" smtClean="0"/>
          </a:p>
          <a:p>
            <a:pPr marL="115888" lvl="1" indent="-115888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200" b="1" dirty="0"/>
              <a:t>I</a:t>
            </a:r>
            <a:r>
              <a:rPr lang="es-ES" sz="1200" b="1" dirty="0" smtClean="0"/>
              <a:t>nnovaciones tecnológicas</a:t>
            </a:r>
            <a:r>
              <a:rPr lang="es-ES" sz="1200" dirty="0" smtClean="0"/>
              <a:t> que mejoren las condiciones</a:t>
            </a:r>
            <a:endParaRPr lang="es-ES" sz="1200" dirty="0"/>
          </a:p>
          <a:p>
            <a:pPr marL="115888" lvl="1" indent="-115888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200" dirty="0" smtClean="0"/>
              <a:t> </a:t>
            </a:r>
            <a:r>
              <a:rPr lang="es-ES" sz="1200" b="1" dirty="0" smtClean="0"/>
              <a:t>“Una alta productividad sin </a:t>
            </a:r>
            <a:r>
              <a:rPr lang="es-ES" sz="1200" b="1" dirty="0" err="1" smtClean="0"/>
              <a:t>compremeter</a:t>
            </a:r>
            <a:r>
              <a:rPr lang="es-ES" sz="1200" b="1" dirty="0" smtClean="0"/>
              <a:t> nuestro territorio” </a:t>
            </a:r>
          </a:p>
          <a:p>
            <a:pPr marL="115888" lvl="1" indent="-115888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_tradnl" sz="1200" dirty="0"/>
              <a:t>Revalorar </a:t>
            </a:r>
            <a:r>
              <a:rPr lang="es-ES_tradnl" sz="1200" b="1" dirty="0"/>
              <a:t>animales </a:t>
            </a:r>
            <a:r>
              <a:rPr lang="es-ES_tradnl" sz="1200" b="1" dirty="0" err="1"/>
              <a:t>autoctonos</a:t>
            </a:r>
            <a:r>
              <a:rPr lang="es-ES_tradnl" sz="1200" b="1" dirty="0"/>
              <a:t> </a:t>
            </a:r>
            <a:r>
              <a:rPr lang="es-ES_tradnl" sz="1200" dirty="0"/>
              <a:t>del piso </a:t>
            </a:r>
            <a:r>
              <a:rPr lang="es-ES_tradnl" sz="1200" dirty="0" smtClean="0"/>
              <a:t>alto</a:t>
            </a:r>
          </a:p>
          <a:p>
            <a:pPr marL="115888" lvl="1" indent="-115888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200" b="1" dirty="0" smtClean="0"/>
              <a:t>Suelos sanos</a:t>
            </a:r>
            <a:r>
              <a:rPr lang="es-ES" sz="1200" dirty="0" smtClean="0"/>
              <a:t>, </a:t>
            </a:r>
            <a:r>
              <a:rPr lang="es-ES" sz="1200" b="1" dirty="0" smtClean="0"/>
              <a:t>eficiencia</a:t>
            </a:r>
            <a:r>
              <a:rPr lang="es-ES" sz="1200" dirty="0" smtClean="0"/>
              <a:t> de uso de insumos </a:t>
            </a:r>
            <a:r>
              <a:rPr lang="es-ES" sz="1200" dirty="0" err="1" smtClean="0"/>
              <a:t>organicos</a:t>
            </a:r>
            <a:r>
              <a:rPr lang="es-ES" sz="1200" dirty="0" smtClean="0"/>
              <a:t> para mantener la frontera </a:t>
            </a:r>
            <a:r>
              <a:rPr lang="es-ES" sz="1200" dirty="0" err="1" smtClean="0"/>
              <a:t>agricola</a:t>
            </a:r>
            <a:r>
              <a:rPr lang="es-ES" sz="1200" dirty="0" smtClean="0"/>
              <a:t> sin expandirla hacia la altura.</a:t>
            </a:r>
          </a:p>
          <a:p>
            <a:pPr marL="115888" lvl="1" indent="-115888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200" dirty="0" smtClean="0"/>
              <a:t>Relación entre </a:t>
            </a:r>
            <a:r>
              <a:rPr lang="es-ES" sz="1200" b="1" dirty="0" err="1" smtClean="0"/>
              <a:t>areas</a:t>
            </a:r>
            <a:r>
              <a:rPr lang="es-ES" sz="1200" b="1" dirty="0" smtClean="0"/>
              <a:t> protegidas y comunidades </a:t>
            </a:r>
            <a:r>
              <a:rPr lang="es-ES" sz="1200" dirty="0" smtClean="0"/>
              <a:t>permite la mantención de </a:t>
            </a:r>
            <a:r>
              <a:rPr lang="es-ES" sz="1200" dirty="0" err="1" smtClean="0"/>
              <a:t>ganaderia</a:t>
            </a:r>
            <a:endParaRPr lang="es-ES" sz="1000" dirty="0" smtClean="0"/>
          </a:p>
        </p:txBody>
      </p:sp>
      <p:sp>
        <p:nvSpPr>
          <p:cNvPr id="46" name="TextBox 45"/>
          <p:cNvSpPr txBox="1"/>
          <p:nvPr/>
        </p:nvSpPr>
        <p:spPr>
          <a:xfrm>
            <a:off x="7202521" y="649798"/>
            <a:ext cx="4274132" cy="1518877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57150" lvl="1" indent="-57150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C" sz="1200" dirty="0"/>
              <a:t>Fortalecer la </a:t>
            </a:r>
            <a:r>
              <a:rPr lang="es-EC" sz="1200" b="1" dirty="0"/>
              <a:t>investigación </a:t>
            </a:r>
            <a:r>
              <a:rPr lang="es-EC" sz="1200" b="1" dirty="0" smtClean="0"/>
              <a:t>participativa</a:t>
            </a:r>
            <a:endParaRPr lang="en-US" sz="1200" dirty="0" smtClean="0"/>
          </a:p>
          <a:p>
            <a:pPr marL="57150" lvl="1" indent="-57150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C" sz="1200" dirty="0" smtClean="0"/>
              <a:t>Mantener la </a:t>
            </a:r>
            <a:r>
              <a:rPr lang="es-EC" sz="1200" b="1" dirty="0" smtClean="0"/>
              <a:t>biodiversidad</a:t>
            </a:r>
            <a:endParaRPr lang="en-US" sz="1200" b="1" dirty="0" smtClean="0"/>
          </a:p>
          <a:p>
            <a:pPr marL="57150" lvl="1" indent="-57150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C" sz="1200" b="1" dirty="0" smtClean="0"/>
              <a:t>Entender y fortalecer los sistemas agroecológicos </a:t>
            </a:r>
            <a:endParaRPr lang="en-US" sz="1200" b="1" dirty="0" smtClean="0"/>
          </a:p>
          <a:p>
            <a:pPr marL="57150" lvl="1" indent="-57150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C" sz="1200" dirty="0" smtClean="0"/>
              <a:t>Fortalecer la conexión entre las </a:t>
            </a:r>
            <a:r>
              <a:rPr lang="es-EC" sz="1200" b="1" dirty="0" smtClean="0"/>
              <a:t>prioridades de los agricultores y los problemas biofísicos.</a:t>
            </a:r>
          </a:p>
          <a:p>
            <a:pPr marL="57150" lvl="1" indent="-57150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s-ES" sz="1200" dirty="0" smtClean="0"/>
              <a:t> </a:t>
            </a:r>
            <a:r>
              <a:rPr lang="es-ES" sz="1200" b="1" dirty="0" smtClean="0"/>
              <a:t>cambio climático. </a:t>
            </a:r>
          </a:p>
          <a:p>
            <a:pPr marL="57150" lvl="1" indent="-57150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s-PE" sz="1200" dirty="0" smtClean="0"/>
              <a:t> </a:t>
            </a:r>
            <a:r>
              <a:rPr lang="es-PE" sz="1200" dirty="0" err="1" smtClean="0"/>
              <a:t>Agroecosistemas</a:t>
            </a:r>
            <a:r>
              <a:rPr lang="es-PE" sz="1200" dirty="0" smtClean="0"/>
              <a:t> </a:t>
            </a:r>
            <a:r>
              <a:rPr lang="es-ES" sz="1200" dirty="0" smtClean="0"/>
              <a:t>más</a:t>
            </a:r>
            <a:r>
              <a:rPr lang="es-PE" sz="1200" dirty="0" smtClean="0"/>
              <a:t> </a:t>
            </a:r>
            <a:r>
              <a:rPr lang="es-PE" sz="1200" b="1" dirty="0" err="1" smtClean="0"/>
              <a:t>resiliente</a:t>
            </a:r>
            <a:r>
              <a:rPr lang="es-PE" sz="1200" b="1" dirty="0" smtClean="0"/>
              <a:t> </a:t>
            </a:r>
          </a:p>
          <a:p>
            <a:pPr marL="57150" lvl="1" indent="-57150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700" dirty="0" smtClean="0"/>
          </a:p>
        </p:txBody>
      </p:sp>
    </p:spTree>
    <p:extLst>
      <p:ext uri="{BB962C8B-B14F-4D97-AF65-F5344CB8AC3E}">
        <p14:creationId xmlns:p14="http://schemas.microsoft.com/office/powerpoint/2010/main" val="250188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4884182" y="1198907"/>
            <a:ext cx="3729034" cy="3485489"/>
            <a:chOff x="3824932" y="1757561"/>
            <a:chExt cx="3690728" cy="3485489"/>
          </a:xfrm>
        </p:grpSpPr>
        <p:grpSp>
          <p:nvGrpSpPr>
            <p:cNvPr id="37" name="Group 36"/>
            <p:cNvGrpSpPr/>
            <p:nvPr/>
          </p:nvGrpSpPr>
          <p:grpSpPr>
            <a:xfrm>
              <a:off x="3824932" y="1757561"/>
              <a:ext cx="3690728" cy="3485489"/>
              <a:chOff x="4196349" y="1876466"/>
              <a:chExt cx="3690728" cy="3485489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4924495" y="1876466"/>
                <a:ext cx="2152112" cy="2182911"/>
                <a:chOff x="31122199" y="15022071"/>
                <a:chExt cx="6202288" cy="6118081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31122199" y="15022071"/>
                  <a:ext cx="6202288" cy="6118081"/>
                </a:xfrm>
                <a:prstGeom prst="ellipse">
                  <a:avLst/>
                </a:prstGeom>
                <a:solidFill>
                  <a:srgbClr val="A2825E">
                    <a:alpha val="52000"/>
                  </a:srgbClr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32484281" y="17093099"/>
                  <a:ext cx="3137530" cy="129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err="1" smtClean="0">
                      <a:solidFill>
                        <a:srgbClr val="FFFF00"/>
                      </a:solidFill>
                    </a:rPr>
                    <a:t>Ciencia</a:t>
                  </a:r>
                  <a:endParaRPr lang="en-US" sz="2400" b="1" dirty="0">
                    <a:solidFill>
                      <a:srgbClr val="FFFF00"/>
                    </a:solidFill>
                  </a:endParaRPr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5760164" y="3244734"/>
                <a:ext cx="2126913" cy="2117221"/>
                <a:chOff x="33194309" y="18741441"/>
                <a:chExt cx="5806799" cy="5886924"/>
              </a:xfrm>
              <a:solidFill>
                <a:schemeClr val="accent6">
                  <a:lumMod val="75000"/>
                  <a:alpha val="74000"/>
                </a:schemeClr>
              </a:solidFill>
            </p:grpSpPr>
            <p:sp>
              <p:nvSpPr>
                <p:cNvPr id="31" name="Oval 30"/>
                <p:cNvSpPr/>
                <p:nvPr/>
              </p:nvSpPr>
              <p:spPr>
                <a:xfrm>
                  <a:off x="33194309" y="18741441"/>
                  <a:ext cx="5806799" cy="5886924"/>
                </a:xfrm>
                <a:prstGeom prst="ellipse">
                  <a:avLst/>
                </a:prstGeom>
                <a:grpFill/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34850877" y="20957496"/>
                  <a:ext cx="3222108" cy="12836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err="1" smtClean="0">
                      <a:solidFill>
                        <a:srgbClr val="FFFF00"/>
                      </a:solidFill>
                    </a:rPr>
                    <a:t>Pr</a:t>
                  </a:r>
                  <a:r>
                    <a:rPr lang="es-SV" sz="2400" b="1" dirty="0" err="1" smtClean="0">
                      <a:solidFill>
                        <a:srgbClr val="FFFF00"/>
                      </a:solidFill>
                    </a:rPr>
                    <a:t>áctica</a:t>
                  </a:r>
                  <a:endParaRPr lang="en-US" sz="2400" b="1" dirty="0">
                    <a:solidFill>
                      <a:srgbClr val="FFFF00"/>
                    </a:solidFill>
                  </a:endParaRPr>
                </a:p>
              </p:txBody>
            </p:sp>
          </p:grpSp>
          <p:grpSp>
            <p:nvGrpSpPr>
              <p:cNvPr id="33" name="Group 32"/>
              <p:cNvGrpSpPr/>
              <p:nvPr/>
            </p:nvGrpSpPr>
            <p:grpSpPr>
              <a:xfrm>
                <a:off x="4196349" y="3235595"/>
                <a:ext cx="2040228" cy="2085427"/>
                <a:chOff x="28896211" y="18993750"/>
                <a:chExt cx="5574174" cy="5655833"/>
              </a:xfrm>
            </p:grpSpPr>
            <p:sp>
              <p:nvSpPr>
                <p:cNvPr id="34" name="Oval 33"/>
                <p:cNvSpPr/>
                <p:nvPr/>
              </p:nvSpPr>
              <p:spPr>
                <a:xfrm>
                  <a:off x="28896211" y="18993750"/>
                  <a:ext cx="5574174" cy="565583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  <a:alpha val="79000"/>
                  </a:schemeClr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/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29113918" y="21295588"/>
                  <a:ext cx="4737576" cy="12520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err="1" smtClean="0">
                      <a:solidFill>
                        <a:srgbClr val="FFFF00"/>
                      </a:solidFill>
                    </a:rPr>
                    <a:t>Movimiento</a:t>
                  </a:r>
                  <a:endParaRPr lang="en-US" sz="2400" b="1" dirty="0">
                    <a:solidFill>
                      <a:srgbClr val="FFFF00"/>
                    </a:solidFill>
                  </a:endParaRPr>
                </a:p>
              </p:txBody>
            </p:sp>
          </p:grpSp>
        </p:grpSp>
        <p:sp>
          <p:nvSpPr>
            <p:cNvPr id="11" name="Circular Arrow 10"/>
            <p:cNvSpPr/>
            <p:nvPr/>
          </p:nvSpPr>
          <p:spPr>
            <a:xfrm>
              <a:off x="5300000" y="3344524"/>
              <a:ext cx="735025" cy="639152"/>
            </a:xfrm>
            <a:prstGeom prst="circularArrow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Circular Arrow 11"/>
            <p:cNvSpPr/>
            <p:nvPr/>
          </p:nvSpPr>
          <p:spPr>
            <a:xfrm rot="10800000">
              <a:off x="5300000" y="3590352"/>
              <a:ext cx="735025" cy="639152"/>
            </a:xfrm>
            <a:prstGeom prst="circularArrow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1" name="TextBox 40"/>
          <p:cNvSpPr txBox="1"/>
          <p:nvPr/>
        </p:nvSpPr>
        <p:spPr>
          <a:xfrm>
            <a:off x="348699" y="831905"/>
            <a:ext cx="4650140" cy="143577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dirty="0" smtClean="0"/>
              <a:t>Socio-económica</a:t>
            </a:r>
          </a:p>
          <a:p>
            <a:pPr marL="171450" lvl="1" indent="-171450" defTabSz="3111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dirty="0" smtClean="0"/>
              <a:t>Pandemia </a:t>
            </a:r>
          </a:p>
          <a:p>
            <a:pPr marL="171450" lvl="1" indent="-171450" defTabSz="3111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PE" dirty="0" smtClean="0"/>
              <a:t>Cadenas cortas de comercialización</a:t>
            </a:r>
          </a:p>
          <a:p>
            <a:pPr marL="171450" lvl="1" indent="-171450" defTabSz="3111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b="1" dirty="0" smtClean="0"/>
              <a:t>Mercados</a:t>
            </a:r>
            <a:r>
              <a:rPr lang="es-ES" dirty="0" smtClean="0"/>
              <a:t>: espacios </a:t>
            </a:r>
            <a:r>
              <a:rPr lang="es-ES" dirty="0"/>
              <a:t>diferenciados para la oferta de productos </a:t>
            </a:r>
            <a:r>
              <a:rPr lang="es-ES" dirty="0" smtClean="0"/>
              <a:t>agroecológicos</a:t>
            </a:r>
            <a:endParaRPr lang="es-ES" dirty="0"/>
          </a:p>
        </p:txBody>
      </p:sp>
      <p:sp>
        <p:nvSpPr>
          <p:cNvPr id="42" name="TextBox 41"/>
          <p:cNvSpPr txBox="1"/>
          <p:nvPr/>
        </p:nvSpPr>
        <p:spPr>
          <a:xfrm>
            <a:off x="362864" y="2565963"/>
            <a:ext cx="4643110" cy="243297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dirty="0"/>
              <a:t>Cultural/tradicional</a:t>
            </a:r>
            <a:endParaRPr lang="en-US" dirty="0"/>
          </a:p>
          <a:p>
            <a:pPr marL="176213" lvl="1" indent="-176213" defTabSz="3111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PE" b="1" dirty="0"/>
              <a:t>Soberanía</a:t>
            </a:r>
            <a:r>
              <a:rPr lang="es-PE" dirty="0"/>
              <a:t> alimentaria</a:t>
            </a:r>
          </a:p>
          <a:p>
            <a:pPr marL="171450" lvl="1" indent="-171450" defTabSz="3111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dirty="0"/>
              <a:t>Resiliencia </a:t>
            </a:r>
            <a:r>
              <a:rPr lang="es-ES" dirty="0" smtClean="0"/>
              <a:t>cultural</a:t>
            </a:r>
            <a:endParaRPr lang="es-PE" dirty="0" smtClean="0"/>
          </a:p>
          <a:p>
            <a:pPr marL="171450" lvl="1" indent="-171450" defTabSz="3111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PE" b="1" dirty="0" smtClean="0"/>
              <a:t>Valorar conocimientos-saber </a:t>
            </a:r>
            <a:r>
              <a:rPr lang="es-PE" b="1" dirty="0"/>
              <a:t>locales</a:t>
            </a:r>
            <a:endParaRPr lang="es-ES" b="1" dirty="0"/>
          </a:p>
          <a:p>
            <a:pPr marL="0" lvl="1" defTabSz="311150">
              <a:lnSpc>
                <a:spcPct val="90000"/>
              </a:lnSpc>
              <a:spcBef>
                <a:spcPct val="0"/>
              </a:spcBef>
            </a:pPr>
            <a:r>
              <a:rPr lang="es-PE" dirty="0" smtClean="0"/>
              <a:t>	 + Escuelas </a:t>
            </a:r>
          </a:p>
          <a:p>
            <a:pPr marL="171450" lvl="1" indent="-171450" defTabSz="3111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dirty="0" smtClean="0"/>
              <a:t>Igualdad, inclusión, equidad (género, generacional, étnica)</a:t>
            </a:r>
          </a:p>
          <a:p>
            <a:pPr marL="171450" lvl="1" indent="-171450" defTabSz="3111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dirty="0" smtClean="0"/>
              <a:t>Agricultores </a:t>
            </a:r>
            <a:r>
              <a:rPr lang="es-ES" dirty="0"/>
              <a:t>(</a:t>
            </a:r>
            <a:r>
              <a:rPr lang="es-ES" dirty="0" smtClean="0"/>
              <a:t>mujeres + jóvenes</a:t>
            </a:r>
            <a:r>
              <a:rPr lang="es-ES" dirty="0"/>
              <a:t>) </a:t>
            </a:r>
            <a:r>
              <a:rPr lang="es-ES" dirty="0" smtClean="0"/>
              <a:t>empoderados por la AE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41564" y="5232690"/>
            <a:ext cx="4657275" cy="93718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dirty="0" err="1"/>
              <a:t>Politica</a:t>
            </a:r>
            <a:endParaRPr lang="en-US" dirty="0"/>
          </a:p>
          <a:p>
            <a:pPr marL="171450" lvl="1" indent="-171450" defTabSz="31115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b="1" dirty="0" smtClean="0"/>
              <a:t>Apoyar las asociaciones campesinas </a:t>
            </a:r>
            <a:r>
              <a:rPr lang="es-ES" dirty="0" smtClean="0"/>
              <a:t>incidir en ordenanzas locales.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768842" y="4530962"/>
            <a:ext cx="3977196" cy="146347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230188" indent="-230188" defTabSz="311150">
              <a:lnSpc>
                <a:spcPct val="90000"/>
              </a:lnSpc>
              <a:spcBef>
                <a:spcPts val="600"/>
              </a:spcBef>
              <a:spcAft>
                <a:spcPct val="15000"/>
              </a:spcAft>
              <a:buChar char="••"/>
            </a:pPr>
            <a:r>
              <a:rPr lang="es-PE" b="1" dirty="0" smtClean="0">
                <a:solidFill>
                  <a:schemeClr val="tx1"/>
                </a:solidFill>
              </a:rPr>
              <a:t>Soberanía </a:t>
            </a:r>
            <a:r>
              <a:rPr lang="es-PE" dirty="0" smtClean="0">
                <a:solidFill>
                  <a:schemeClr val="tx1"/>
                </a:solidFill>
              </a:rPr>
              <a:t>de recursos</a:t>
            </a:r>
            <a:endParaRPr lang="es-ES" dirty="0" smtClean="0"/>
          </a:p>
          <a:p>
            <a:pPr marL="230188" lvl="1" indent="-230188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b="1" dirty="0" smtClean="0"/>
              <a:t>Suelos sanos</a:t>
            </a:r>
            <a:r>
              <a:rPr lang="es-ES" dirty="0" smtClean="0"/>
              <a:t>, </a:t>
            </a:r>
            <a:r>
              <a:rPr lang="es-ES" b="1" dirty="0" smtClean="0"/>
              <a:t>eficiencia</a:t>
            </a:r>
          </a:p>
          <a:p>
            <a:pPr marL="230188" lvl="1" indent="-230188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b="1" dirty="0"/>
              <a:t>Manejo del agua</a:t>
            </a:r>
            <a:r>
              <a:rPr lang="es-ES" dirty="0"/>
              <a:t>: almacenamiento de agua de lluvia</a:t>
            </a:r>
          </a:p>
          <a:p>
            <a:pPr marL="230188" lvl="1" indent="-230188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dirty="0" smtClean="0"/>
              <a:t>Diversificación</a:t>
            </a:r>
            <a:endParaRPr lang="es-ES" dirty="0"/>
          </a:p>
        </p:txBody>
      </p:sp>
      <p:sp>
        <p:nvSpPr>
          <p:cNvPr id="46" name="TextBox 45"/>
          <p:cNvSpPr txBox="1"/>
          <p:nvPr/>
        </p:nvSpPr>
        <p:spPr>
          <a:xfrm>
            <a:off x="7606814" y="958838"/>
            <a:ext cx="3975582" cy="923330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30188" lvl="1" indent="-230188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C" dirty="0" smtClean="0"/>
              <a:t>Biodiversidad</a:t>
            </a:r>
            <a:endParaRPr lang="en-US" dirty="0" smtClean="0"/>
          </a:p>
          <a:p>
            <a:pPr marL="230188" lvl="1" indent="-230188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dirty="0" smtClean="0"/>
              <a:t>Cambio climático. </a:t>
            </a:r>
          </a:p>
          <a:p>
            <a:pPr marL="230188" lvl="1" indent="-230188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s-PE" dirty="0" smtClean="0"/>
              <a:t> </a:t>
            </a:r>
            <a:r>
              <a:rPr lang="en-US" b="1" dirty="0"/>
              <a:t>R</a:t>
            </a:r>
            <a:r>
              <a:rPr lang="es-PE" b="1" dirty="0" err="1" smtClean="0"/>
              <a:t>esiliencia</a:t>
            </a:r>
            <a:r>
              <a:rPr lang="es-PE" b="1" dirty="0" smtClean="0"/>
              <a:t> </a:t>
            </a:r>
            <a:r>
              <a:rPr lang="es-PE" dirty="0" smtClean="0"/>
              <a:t>de los </a:t>
            </a:r>
            <a:r>
              <a:rPr lang="es-PE" dirty="0" err="1" smtClean="0"/>
              <a:t>agrosistemas</a:t>
            </a:r>
            <a:r>
              <a:rPr lang="es-PE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317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666" y="243070"/>
            <a:ext cx="10515600" cy="810227"/>
          </a:xfrm>
        </p:spPr>
        <p:txBody>
          <a:bodyPr>
            <a:normAutofit/>
          </a:bodyPr>
          <a:lstStyle/>
          <a:p>
            <a:pPr algn="ctr"/>
            <a:r>
              <a:rPr lang="es-PE" sz="4800" b="1" dirty="0" smtClean="0">
                <a:solidFill>
                  <a:schemeClr val="tx1"/>
                </a:solidFill>
              </a:rPr>
              <a:t>Soberanía</a:t>
            </a:r>
            <a:endParaRPr lang="en-US" sz="4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1817FA-617A-4019-B7BC-B75BBD080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490" y="1311417"/>
            <a:ext cx="10897856" cy="48307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463550" indent="-347663">
              <a:buFontTx/>
              <a:buAutoNum type="arabicPeriod"/>
            </a:pPr>
            <a:r>
              <a:rPr lang="es-PE" b="1" dirty="0">
                <a:solidFill>
                  <a:schemeClr val="tx1"/>
                </a:solidFill>
              </a:rPr>
              <a:t>Soberanía de recursos </a:t>
            </a:r>
            <a:r>
              <a:rPr lang="es-PE" dirty="0">
                <a:solidFill>
                  <a:schemeClr val="tx1"/>
                </a:solidFill>
              </a:rPr>
              <a:t>: Agrobiodiversidad mantenida, valorada y manejada adecuadamente</a:t>
            </a:r>
          </a:p>
          <a:p>
            <a:pPr marL="509588" lvl="1" indent="-395288" defTabSz="223838">
              <a:buNone/>
            </a:pPr>
            <a:r>
              <a:rPr lang="es-PE" sz="2800" dirty="0">
                <a:solidFill>
                  <a:schemeClr val="tx1"/>
                </a:solidFill>
              </a:rPr>
              <a:t>	</a:t>
            </a:r>
            <a:r>
              <a:rPr lang="es-PE" sz="2800" dirty="0" smtClean="0">
                <a:solidFill>
                  <a:schemeClr val="tx1"/>
                </a:solidFill>
              </a:rPr>
              <a:t>*</a:t>
            </a:r>
            <a:r>
              <a:rPr lang="es-PE" sz="2800" dirty="0">
                <a:solidFill>
                  <a:schemeClr val="tx1"/>
                </a:solidFill>
              </a:rPr>
              <a:t>Prestigio del conocimiento </a:t>
            </a:r>
            <a:r>
              <a:rPr lang="es-PE" sz="2800" dirty="0" smtClean="0">
                <a:solidFill>
                  <a:schemeClr val="tx1"/>
                </a:solidFill>
              </a:rPr>
              <a:t>local</a:t>
            </a:r>
          </a:p>
          <a:p>
            <a:pPr marL="509588" lvl="1" indent="-395288" defTabSz="223838">
              <a:spcBef>
                <a:spcPts val="1800"/>
              </a:spcBef>
              <a:buNone/>
            </a:pPr>
            <a:r>
              <a:rPr lang="es-PE" sz="2800" b="1" dirty="0" smtClean="0">
                <a:solidFill>
                  <a:schemeClr val="tx1"/>
                </a:solidFill>
              </a:rPr>
              <a:t>2</a:t>
            </a:r>
            <a:r>
              <a:rPr lang="es-PE" sz="2800" b="1" dirty="0">
                <a:solidFill>
                  <a:schemeClr val="tx1"/>
                </a:solidFill>
              </a:rPr>
              <a:t>. Soberanía alimentaria: </a:t>
            </a:r>
            <a:r>
              <a:rPr lang="es-PE" sz="2800" dirty="0">
                <a:solidFill>
                  <a:schemeClr val="tx1"/>
                </a:solidFill>
              </a:rPr>
              <a:t>Cultivos y crianzas </a:t>
            </a:r>
            <a:r>
              <a:rPr lang="es-ES" sz="2800" dirty="0">
                <a:solidFill>
                  <a:schemeClr val="tx1"/>
                </a:solidFill>
              </a:rPr>
              <a:t>más</a:t>
            </a:r>
            <a:r>
              <a:rPr lang="es-PE" sz="2800" dirty="0">
                <a:solidFill>
                  <a:schemeClr val="tx1"/>
                </a:solidFill>
              </a:rPr>
              <a:t> sanos que brinden una nutrición saludable</a:t>
            </a:r>
          </a:p>
          <a:p>
            <a:pPr marL="463550" indent="-347663">
              <a:spcBef>
                <a:spcPts val="1800"/>
              </a:spcBef>
              <a:buNone/>
            </a:pPr>
            <a:r>
              <a:rPr lang="es-PE" b="1" dirty="0">
                <a:solidFill>
                  <a:schemeClr val="tx1"/>
                </a:solidFill>
              </a:rPr>
              <a:t>3</a:t>
            </a:r>
            <a:r>
              <a:rPr lang="es-PE" dirty="0">
                <a:solidFill>
                  <a:schemeClr val="tx1"/>
                </a:solidFill>
              </a:rPr>
              <a:t>. </a:t>
            </a:r>
            <a:r>
              <a:rPr lang="es-PE" b="1" dirty="0">
                <a:solidFill>
                  <a:schemeClr val="tx1"/>
                </a:solidFill>
              </a:rPr>
              <a:t>Soberanía propia del individuo: </a:t>
            </a:r>
            <a:r>
              <a:rPr lang="es-PE" dirty="0">
                <a:solidFill>
                  <a:schemeClr val="tx1"/>
                </a:solidFill>
              </a:rPr>
              <a:t>Niños y jóvenes </a:t>
            </a:r>
            <a:r>
              <a:rPr lang="es-PE" dirty="0">
                <a:solidFill>
                  <a:schemeClr val="tx1"/>
                </a:solidFill>
                <a:sym typeface="Wingdings" panose="05000000000000000000" pitchFamily="2" charset="2"/>
              </a:rPr>
              <a:t>empoderados utilizando a la agricultura como una opción que contribuya a mejorar su calidad de vida</a:t>
            </a:r>
            <a:r>
              <a:rPr lang="es-PE" dirty="0" smtClean="0">
                <a:solidFill>
                  <a:schemeClr val="tx1"/>
                </a:solidFill>
                <a:sym typeface="Wingdings" panose="05000000000000000000" pitchFamily="2" charset="2"/>
              </a:rPr>
              <a:t>.</a:t>
            </a:r>
            <a:endParaRPr lang="es-PE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3746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6E9BB-6F17-8848-9416-E2F11708D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221" y="341062"/>
            <a:ext cx="10515600" cy="792343"/>
          </a:xfrm>
        </p:spPr>
        <p:txBody>
          <a:bodyPr>
            <a:noAutofit/>
          </a:bodyPr>
          <a:lstStyle/>
          <a:p>
            <a:pPr algn="ctr"/>
            <a:r>
              <a:rPr lang="es-EC" sz="4000" b="1" dirty="0" smtClean="0"/>
              <a:t>Consideraciones sobre la visión</a:t>
            </a:r>
            <a:endParaRPr lang="en-EC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0F902-B30B-1E43-8F69-45DAE7615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407" y="1795926"/>
            <a:ext cx="8606742" cy="4351338"/>
          </a:xfrm>
        </p:spPr>
        <p:txBody>
          <a:bodyPr>
            <a:normAutofit/>
          </a:bodyPr>
          <a:lstStyle/>
          <a:p>
            <a:r>
              <a:rPr lang="es-ES_tradnl" dirty="0" smtClean="0"/>
              <a:t>Es un </a:t>
            </a:r>
            <a:r>
              <a:rPr lang="es-ES_tradnl" b="1" dirty="0" smtClean="0"/>
              <a:t>proceso</a:t>
            </a:r>
            <a:r>
              <a:rPr lang="es-ES_tradnl" dirty="0" smtClean="0"/>
              <a:t> en construcción</a:t>
            </a:r>
            <a:r>
              <a:rPr lang="en-US" dirty="0" smtClean="0"/>
              <a:t> </a:t>
            </a:r>
            <a:endParaRPr lang="es-ES_tradnl" b="1" dirty="0" smtClean="0"/>
          </a:p>
          <a:p>
            <a:r>
              <a:rPr lang="es-ES_tradnl" b="1" dirty="0" smtClean="0"/>
              <a:t>La </a:t>
            </a:r>
            <a:r>
              <a:rPr lang="es-ES_tradnl" b="1" dirty="0"/>
              <a:t>visión la construyen los actores </a:t>
            </a:r>
            <a:r>
              <a:rPr lang="es-ES_tradnl" dirty="0"/>
              <a:t>que van a hacer los cambios en los territorios: </a:t>
            </a:r>
            <a:endParaRPr lang="es-ES_tradnl" dirty="0" smtClean="0"/>
          </a:p>
          <a:p>
            <a:pPr marL="457200" lvl="1" indent="0">
              <a:buNone/>
            </a:pPr>
            <a:r>
              <a:rPr lang="es-ES_tradnl" dirty="0" smtClean="0"/>
              <a:t>productoras</a:t>
            </a:r>
            <a:r>
              <a:rPr lang="es-ES_tradnl" dirty="0"/>
              <a:t>, </a:t>
            </a:r>
            <a:r>
              <a:rPr lang="es-ES_tradnl" dirty="0" smtClean="0"/>
              <a:t>comunidad</a:t>
            </a:r>
            <a:r>
              <a:rPr lang="es-ES_tradnl" dirty="0"/>
              <a:t>, </a:t>
            </a:r>
            <a:r>
              <a:rPr lang="es-ES_tradnl" dirty="0" smtClean="0"/>
              <a:t>políticos, familia</a:t>
            </a:r>
            <a:r>
              <a:rPr lang="es-ES_tradnl" dirty="0"/>
              <a:t>, es lo que va a definir hacia dónde va la AE. </a:t>
            </a:r>
            <a:endParaRPr lang="es-ES_tradnl" dirty="0" smtClean="0"/>
          </a:p>
          <a:p>
            <a:r>
              <a:rPr lang="es-ES_tradnl" b="1" dirty="0" smtClean="0"/>
              <a:t>No</a:t>
            </a:r>
            <a:r>
              <a:rPr lang="es-ES_tradnl" dirty="0" smtClean="0"/>
              <a:t> hay una visión </a:t>
            </a:r>
            <a:r>
              <a:rPr lang="es-ES_tradnl" b="1" dirty="0" smtClean="0"/>
              <a:t>única</a:t>
            </a:r>
            <a:r>
              <a:rPr lang="es-ES_tradnl" dirty="0" smtClean="0"/>
              <a:t> de AE en el territorio. </a:t>
            </a:r>
          </a:p>
          <a:p>
            <a:r>
              <a:rPr lang="es-ES_tradnl" dirty="0" smtClean="0"/>
              <a:t>Afinar las distintas visiones de los actores </a:t>
            </a:r>
          </a:p>
          <a:p>
            <a:r>
              <a:rPr lang="es-ES_tradnl" b="1" dirty="0"/>
              <a:t>L</a:t>
            </a:r>
            <a:r>
              <a:rPr lang="es-ES_tradnl" b="1" dirty="0" smtClean="0"/>
              <a:t>enguaje común</a:t>
            </a:r>
          </a:p>
          <a:p>
            <a:endParaRPr lang="es-419" dirty="0"/>
          </a:p>
        </p:txBody>
      </p:sp>
      <p:pic>
        <p:nvPicPr>
          <p:cNvPr id="4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399" y="3260489"/>
            <a:ext cx="2602832" cy="347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1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6AD42-1C1A-6D4E-8E6E-BEF9340A0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6447" y="629734"/>
            <a:ext cx="3197053" cy="688171"/>
          </a:xfrm>
        </p:spPr>
        <p:txBody>
          <a:bodyPr>
            <a:noAutofit/>
          </a:bodyPr>
          <a:lstStyle/>
          <a:p>
            <a:pPr algn="ctr"/>
            <a:r>
              <a:rPr lang="es-EC" sz="4000" b="1" dirty="0" smtClean="0"/>
              <a:t>Pasos y acción</a:t>
            </a:r>
            <a:endParaRPr lang="en-EC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90D28-A542-A345-9545-DBF2839A1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233" y="629734"/>
            <a:ext cx="7352262" cy="24375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EC" sz="2400" b="1" i="1" dirty="0">
                <a:solidFill>
                  <a:srgbClr val="FF0000"/>
                </a:solidFill>
              </a:rPr>
              <a:t>Aspectos a considerar: </a:t>
            </a:r>
          </a:p>
          <a:p>
            <a:pPr marL="517525" indent="-517525">
              <a:buFont typeface="+mj-lt"/>
              <a:buAutoNum type="alphaLcParenR"/>
            </a:pPr>
            <a:r>
              <a:rPr lang="en-EC" sz="2400" dirty="0" smtClean="0"/>
              <a:t>Establecer </a:t>
            </a:r>
            <a:r>
              <a:rPr lang="en-EC" sz="2400" dirty="0"/>
              <a:t>la </a:t>
            </a:r>
            <a:r>
              <a:rPr lang="en-EC" sz="2400" b="1" dirty="0" smtClean="0"/>
              <a:t>escala</a:t>
            </a:r>
            <a:endParaRPr lang="en-EC" sz="2400" dirty="0"/>
          </a:p>
          <a:p>
            <a:pPr marL="517525" indent="-517525">
              <a:buFont typeface="+mj-lt"/>
              <a:buAutoNum type="alphaLcParenR"/>
            </a:pPr>
            <a:r>
              <a:rPr lang="en-US" sz="2400" b="1" dirty="0" smtClean="0"/>
              <a:t>D</a:t>
            </a:r>
            <a:r>
              <a:rPr lang="en-EC" sz="2400" b="1" dirty="0" smtClean="0"/>
              <a:t>ónde </a:t>
            </a:r>
            <a:r>
              <a:rPr lang="en-EC" sz="2400" b="1" dirty="0"/>
              <a:t>partimos en la </a:t>
            </a:r>
            <a:r>
              <a:rPr lang="en-EC" sz="2400" b="1" dirty="0" smtClean="0"/>
              <a:t>transición</a:t>
            </a:r>
            <a:r>
              <a:rPr lang="en-US" sz="2400" b="1" dirty="0" smtClean="0"/>
              <a:t>?</a:t>
            </a:r>
            <a:endParaRPr lang="en-EC" sz="2400" dirty="0"/>
          </a:p>
          <a:p>
            <a:pPr marL="517525" indent="-517525">
              <a:buFont typeface="+mj-lt"/>
              <a:buAutoNum type="alphaLcParenR"/>
            </a:pPr>
            <a:r>
              <a:rPr lang="en-US" sz="2400" b="1" dirty="0" smtClean="0"/>
              <a:t>B</a:t>
            </a:r>
            <a:r>
              <a:rPr lang="en-EC" sz="2400" b="1" dirty="0" smtClean="0"/>
              <a:t>ase </a:t>
            </a:r>
            <a:r>
              <a:rPr lang="en-EC" sz="2400" b="1" dirty="0"/>
              <a:t>conceptual teorica </a:t>
            </a:r>
            <a:r>
              <a:rPr lang="en-EC" sz="2400" dirty="0"/>
              <a:t>de como ocurre </a:t>
            </a:r>
            <a:r>
              <a:rPr lang="en-EC" sz="2400" dirty="0" smtClean="0"/>
              <a:t>el</a:t>
            </a:r>
            <a:r>
              <a:rPr lang="en-US" sz="2400" dirty="0" smtClean="0"/>
              <a:t> </a:t>
            </a:r>
            <a:r>
              <a:rPr lang="en-EC" sz="2400" dirty="0" smtClean="0"/>
              <a:t>cambio</a:t>
            </a:r>
            <a:endParaRPr lang="en-US" sz="2400" dirty="0" smtClean="0"/>
          </a:p>
          <a:p>
            <a:pPr marL="517525" indent="-517525">
              <a:buFont typeface="+mj-lt"/>
              <a:buAutoNum type="alphaLcParenR"/>
            </a:pPr>
            <a:r>
              <a:rPr lang="es-ES" sz="2400" b="1" dirty="0" smtClean="0"/>
              <a:t>Factores de contexto </a:t>
            </a:r>
            <a:r>
              <a:rPr lang="es-ES" sz="2400" dirty="0" smtClean="0"/>
              <a:t>que ayudan en la </a:t>
            </a:r>
            <a:r>
              <a:rPr lang="es-ES" sz="2400" b="1" dirty="0" smtClean="0"/>
              <a:t>transición AE </a:t>
            </a:r>
            <a:r>
              <a:rPr lang="es-ES" sz="2400" dirty="0" smtClean="0"/>
              <a:t> </a:t>
            </a:r>
            <a:endParaRPr lang="es-ES" sz="2400" dirty="0"/>
          </a:p>
          <a:p>
            <a:pPr marL="0" indent="0">
              <a:buNone/>
            </a:pPr>
            <a:endParaRPr lang="en-EC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447" y="1743807"/>
            <a:ext cx="3528409" cy="264696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CA90D28-A542-A345-9545-DBF2839A1852}"/>
              </a:ext>
            </a:extLst>
          </p:cNvPr>
          <p:cNvSpPr txBox="1">
            <a:spLocks/>
          </p:cNvSpPr>
          <p:nvPr/>
        </p:nvSpPr>
        <p:spPr>
          <a:xfrm>
            <a:off x="456233" y="3531189"/>
            <a:ext cx="7665083" cy="30209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EC" sz="2400" b="1" i="1" dirty="0" smtClean="0">
                <a:solidFill>
                  <a:srgbClr val="FF0000"/>
                </a:solidFill>
              </a:rPr>
              <a:t>Pasos a seguir:</a:t>
            </a:r>
          </a:p>
          <a:p>
            <a:pPr marL="517525" indent="-517525">
              <a:buFont typeface="+mj-lt"/>
              <a:buAutoNum type="alphaLcParenR"/>
            </a:pPr>
            <a:r>
              <a:rPr lang="en-EC" sz="2400" b="1" dirty="0" smtClean="0"/>
              <a:t>Diagnósticos Participativos</a:t>
            </a:r>
            <a:r>
              <a:rPr lang="en-US" sz="2400" b="1" dirty="0" smtClean="0"/>
              <a:t>:</a:t>
            </a:r>
            <a:r>
              <a:rPr lang="en-EC" sz="2400" b="1" dirty="0" smtClean="0"/>
              <a:t> </a:t>
            </a:r>
            <a:r>
              <a:rPr lang="en-EC" sz="2400" dirty="0" smtClean="0"/>
              <a:t>situación en cada territorio</a:t>
            </a:r>
          </a:p>
          <a:p>
            <a:pPr marL="517525" indent="-517525">
              <a:buFont typeface="+mj-lt"/>
              <a:buAutoNum type="alphaLcParenR"/>
            </a:pPr>
            <a:r>
              <a:rPr lang="en-EC" sz="2400" dirty="0" smtClean="0"/>
              <a:t>Construcción de </a:t>
            </a:r>
            <a:r>
              <a:rPr lang="en-EC" sz="2400" b="1" dirty="0" smtClean="0"/>
              <a:t>sueños </a:t>
            </a:r>
            <a:r>
              <a:rPr lang="en-US" sz="2400" b="1" dirty="0" smtClean="0"/>
              <a:t>de</a:t>
            </a:r>
            <a:r>
              <a:rPr lang="en-EC" sz="2400" b="1" dirty="0" smtClean="0"/>
              <a:t>finca</a:t>
            </a:r>
            <a:r>
              <a:rPr lang="en-EC" sz="2400" dirty="0" smtClean="0"/>
              <a:t>, </a:t>
            </a:r>
            <a:r>
              <a:rPr lang="en-US" sz="2400" dirty="0" smtClean="0"/>
              <a:t>a</a:t>
            </a:r>
            <a:r>
              <a:rPr lang="en-EC" sz="2400" dirty="0" smtClean="0"/>
              <a:t>nálisis de capitales y brechas. </a:t>
            </a:r>
          </a:p>
          <a:p>
            <a:pPr marL="517525" indent="-517525">
              <a:buFont typeface="+mj-lt"/>
              <a:buAutoNum type="alphaLcParenR"/>
            </a:pPr>
            <a:r>
              <a:rPr lang="en-EC" sz="2400" b="1" dirty="0" smtClean="0"/>
              <a:t>Definir acciones </a:t>
            </a:r>
            <a:r>
              <a:rPr lang="en-EC" sz="2400" dirty="0" smtClean="0"/>
              <a:t>para la transformación </a:t>
            </a:r>
            <a:endParaRPr lang="en-US" sz="2400" dirty="0" smtClean="0"/>
          </a:p>
          <a:p>
            <a:pPr marL="517525" indent="-517525">
              <a:buFont typeface="+mj-lt"/>
              <a:buAutoNum type="alphaLcParenR"/>
            </a:pPr>
            <a:r>
              <a:rPr lang="es-ES_tradnl" sz="2400" dirty="0" smtClean="0"/>
              <a:t>Avanzar con </a:t>
            </a:r>
            <a:r>
              <a:rPr lang="es-ES_tradnl" sz="2400" b="1" dirty="0" smtClean="0"/>
              <a:t>pasos pequeños y realistas </a:t>
            </a:r>
            <a:r>
              <a:rPr lang="es-ES_tradnl" sz="2400" dirty="0" smtClean="0"/>
              <a:t>tomando en cuenta </a:t>
            </a:r>
            <a:r>
              <a:rPr lang="es-ES_tradnl" sz="2400" smtClean="0"/>
              <a:t>la </a:t>
            </a:r>
            <a:r>
              <a:rPr lang="es-ES_tradnl" sz="2400" smtClean="0"/>
              <a:t>situación </a:t>
            </a:r>
            <a:r>
              <a:rPr lang="es-ES_tradnl" sz="2400" dirty="0" smtClean="0"/>
              <a:t>de cada comunidad/territorio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576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 txBox="1">
            <a:spLocks/>
          </p:cNvSpPr>
          <p:nvPr/>
        </p:nvSpPr>
        <p:spPr>
          <a:xfrm>
            <a:off x="132348" y="5647270"/>
            <a:ext cx="11855116" cy="6719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4800" b="1" dirty="0" smtClean="0">
                <a:solidFill>
                  <a:schemeClr val="accent6">
                    <a:lumMod val="50000"/>
                  </a:schemeClr>
                </a:solidFill>
              </a:rPr>
              <a:t>¿</a:t>
            </a:r>
            <a:r>
              <a:rPr lang="es-ES_tradnl" sz="4800" b="1" dirty="0" smtClean="0">
                <a:solidFill>
                  <a:schemeClr val="accent6">
                    <a:lumMod val="50000"/>
                  </a:schemeClr>
                </a:solidFill>
              </a:rPr>
              <a:t>Qué principios ayudan a realizar esta visión? </a:t>
            </a:r>
            <a:endParaRPr lang="en-US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8" name="Marcador de contenido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9"/>
          <a:stretch/>
        </p:blipFill>
        <p:spPr>
          <a:xfrm rot="16200000">
            <a:off x="6600155" y="161898"/>
            <a:ext cx="4361185" cy="539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83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</TotalTime>
  <Words>1304</Words>
  <Application>Microsoft Office PowerPoint</Application>
  <PresentationFormat>Widescreen</PresentationFormat>
  <Paragraphs>213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Candara</vt:lpstr>
      <vt:lpstr>Script MT Bold</vt:lpstr>
      <vt:lpstr>Segoe UI Black</vt:lpstr>
      <vt:lpstr>Segoe UI Historic</vt:lpstr>
      <vt:lpstr>Times New Roman</vt:lpstr>
      <vt:lpstr>Wingdings</vt:lpstr>
      <vt:lpstr>Office Theme</vt:lpstr>
      <vt:lpstr>síntesis</vt:lpstr>
      <vt:lpstr>Visión</vt:lpstr>
      <vt:lpstr>PowerPoint Presentation</vt:lpstr>
      <vt:lpstr>PowerPoint Presentation</vt:lpstr>
      <vt:lpstr>PowerPoint Presentation</vt:lpstr>
      <vt:lpstr>Soberanía</vt:lpstr>
      <vt:lpstr>Consideraciones sobre la visión</vt:lpstr>
      <vt:lpstr>Pasos y acción</vt:lpstr>
      <vt:lpstr>PowerPoint Presentation</vt:lpstr>
      <vt:lpstr>Los principios son para orientar…</vt:lpstr>
      <vt:lpstr>PowerPoint Presentation</vt:lpstr>
      <vt:lpstr>PowerPoint Presentation</vt:lpstr>
      <vt:lpstr>PowerPoint Presentation</vt:lpstr>
    </vt:vector>
  </TitlesOfParts>
  <Company>University of Vermont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</dc:creator>
  <cp:lastModifiedBy>G</cp:lastModifiedBy>
  <cp:revision>73</cp:revision>
  <dcterms:created xsi:type="dcterms:W3CDTF">2020-07-12T18:58:31Z</dcterms:created>
  <dcterms:modified xsi:type="dcterms:W3CDTF">2020-07-23T18:52:44Z</dcterms:modified>
</cp:coreProperties>
</file>