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2" r:id="rId4"/>
    <p:sldId id="257" r:id="rId5"/>
    <p:sldId id="270" r:id="rId6"/>
    <p:sldId id="268" r:id="rId7"/>
    <p:sldId id="261" r:id="rId8"/>
    <p:sldId id="260" r:id="rId9"/>
    <p:sldId id="259" r:id="rId10"/>
    <p:sldId id="265" r:id="rId11"/>
    <p:sldId id="263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5291" autoAdjust="0"/>
  </p:normalViewPr>
  <p:slideViewPr>
    <p:cSldViewPr snapToGrid="0">
      <p:cViewPr>
        <p:scale>
          <a:sx n="70" d="100"/>
          <a:sy n="70" d="100"/>
        </p:scale>
        <p:origin x="95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8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A843-EC95-45F8-AF47-05F3BFFACF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84" y="1808599"/>
            <a:ext cx="9144000" cy="211369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Possible paths and future visions of Agroecology in the Andes</a:t>
            </a:r>
          </a:p>
          <a:p>
            <a:endParaRPr lang="en-US" sz="3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en-US" sz="3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Group work</a:t>
            </a:r>
            <a:endParaRPr lang="es-ES_tradnl" sz="3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632285" y="506961"/>
            <a:ext cx="29097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syntesis</a:t>
            </a:r>
            <a:endParaRPr kumimoji="0" lang="es-ES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09" y="4283242"/>
            <a:ext cx="7258998" cy="241222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5943600"/>
            <a:ext cx="2618874" cy="58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CoP16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DE87-5606-754A-B304-CBFBBEED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60" y="369554"/>
            <a:ext cx="7728284" cy="119167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principles are for guidance...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443A-735B-2541-98B8-6918B10B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60" y="1689894"/>
            <a:ext cx="7803913" cy="4102768"/>
          </a:xfrm>
        </p:spPr>
        <p:txBody>
          <a:bodyPr>
            <a:normAutofit/>
          </a:bodyPr>
          <a:lstStyle/>
          <a:p>
            <a:r>
              <a:rPr lang="en-US" b="1" dirty="0"/>
              <a:t>Transformation </a:t>
            </a:r>
            <a:r>
              <a:rPr lang="en-US" dirty="0"/>
              <a:t>at the level of the person, of the family that has to do with values and social capacities; then at the level of the farm and communities</a:t>
            </a:r>
          </a:p>
          <a:p>
            <a:r>
              <a:rPr lang="en-US" dirty="0"/>
              <a:t>The ability to </a:t>
            </a:r>
            <a:r>
              <a:rPr lang="en-US" b="1" dirty="0"/>
              <a:t>generate questions and observe </a:t>
            </a:r>
            <a:r>
              <a:rPr lang="en-US" dirty="0"/>
              <a:t>systematically</a:t>
            </a:r>
          </a:p>
          <a:p>
            <a:r>
              <a:rPr lang="en-US" b="1" dirty="0" smtClean="0"/>
              <a:t>Internalize </a:t>
            </a:r>
            <a:r>
              <a:rPr lang="en-US" b="1" dirty="0"/>
              <a:t>changes</a:t>
            </a:r>
          </a:p>
          <a:p>
            <a:r>
              <a:rPr lang="en-US" b="1" dirty="0"/>
              <a:t>Harnessing People's Capabilities</a:t>
            </a:r>
            <a:endParaRPr lang="en-EC" b="1" dirty="0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/>
          <a:stretch/>
        </p:blipFill>
        <p:spPr>
          <a:xfrm>
            <a:off x="8349915" y="3921751"/>
            <a:ext cx="3595435" cy="26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70316" y="539828"/>
            <a:ext cx="5103535" cy="2308324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CROSS-SECTIONAL/CONTEXTUAL:</a:t>
            </a:r>
            <a:endParaRPr lang="en-US" b="1" dirty="0" smtClean="0"/>
          </a:p>
          <a:p>
            <a:pPr marL="228600" lvl="1" indent="-228600" fontAlgn="base">
              <a:buFont typeface="Arial" panose="020B0604020202020204" pitchFamily="34" charset="0"/>
              <a:buChar char="•"/>
            </a:pPr>
            <a:r>
              <a:rPr lang="en-US" dirty="0"/>
              <a:t>Equity:</a:t>
            </a:r>
            <a:endParaRPr lang="en-US" dirty="0" smtClean="0"/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/>
              <a:t>intergenerational</a:t>
            </a:r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/>
              <a:t>Gender</a:t>
            </a:r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/>
              <a:t>Ethnic</a:t>
            </a:r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/>
              <a:t>local context (biophysical, socio-economic</a:t>
            </a:r>
            <a:r>
              <a:rPr lang="en-US" dirty="0" smtClean="0"/>
              <a:t>...)</a:t>
            </a:r>
          </a:p>
          <a:p>
            <a:pPr marL="285750" lvl="1" indent="-285750" fontAlgn="base">
              <a:buSzPct val="70000"/>
              <a:buFont typeface="Arial" panose="020B0604020202020204" pitchFamily="34" charset="0"/>
              <a:buChar char="•"/>
            </a:pPr>
            <a:r>
              <a:rPr lang="en-US" dirty="0"/>
              <a:t>Reciprocity, identity, complementarity</a:t>
            </a:r>
          </a:p>
          <a:p>
            <a:pPr marL="285750" lvl="1" indent="-285750" fontAlgn="base">
              <a:buSzPct val="70000"/>
              <a:buFont typeface="Arial" panose="020B0604020202020204" pitchFamily="34" charset="0"/>
              <a:buChar char="•"/>
            </a:pPr>
            <a:r>
              <a:rPr lang="en-US" dirty="0"/>
              <a:t>Sustainability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5264" y="539828"/>
            <a:ext cx="5035840" cy="1754326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BIOPHYSICAL/ECOLOGICAL: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conservation and restoration of ecosystem components (e.g., biodiversity, soils, water, 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Diversity (cultivated, wild species)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Efficient use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Recycling (organic inputs)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178" y="4141241"/>
            <a:ext cx="5553104" cy="25853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n-US" b="1" dirty="0" smtClean="0"/>
              <a:t>CULTURAL/SOCIAL:</a:t>
            </a:r>
            <a:endParaRPr lang="en-US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Respect for local knowledge and cultural identity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Creation and sharing of </a:t>
            </a:r>
            <a:r>
              <a:rPr lang="en-US" dirty="0" smtClean="0"/>
              <a:t>knowledge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Awareness </a:t>
            </a:r>
            <a:r>
              <a:rPr lang="en-US" dirty="0"/>
              <a:t>of organic food production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Cooperation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Caring for the people we interact with </a:t>
            </a:r>
            <a:r>
              <a:rPr lang="en-US" dirty="0"/>
              <a:t>(COVID-19, </a:t>
            </a:r>
            <a:r>
              <a:rPr lang="en-US" dirty="0" err="1"/>
              <a:t>Yanomamis</a:t>
            </a:r>
            <a:r>
              <a:rPr lang="en-US" dirty="0"/>
              <a:t>)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Decolonizing approach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Solidarity and humility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316" y="3190472"/>
            <a:ext cx="5166873" cy="2862322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n-US" b="1" dirty="0" smtClean="0"/>
              <a:t>SOCIO/ECONOMIC</a:t>
            </a:r>
            <a:endParaRPr lang="en-US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Health and healthy eating, education, appreciation of rural life.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Economic strength, creation of social capital through networking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Marketing is about reciprocity not solidarity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Collective work (collective action) in marketing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Role of  subsidies well thought </a:t>
            </a:r>
            <a:r>
              <a:rPr lang="en-US" dirty="0" smtClean="0"/>
              <a:t>out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Circular </a:t>
            </a:r>
            <a:r>
              <a:rPr lang="en-US" dirty="0"/>
              <a:t>Economy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Fair trade (fair prices)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72" y="2617533"/>
            <a:ext cx="3994458" cy="12003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n-US" b="1" dirty="0" smtClean="0"/>
              <a:t>POLICIES</a:t>
            </a:r>
            <a:endParaRPr lang="en-US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Governance and participatory management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Responsible governance </a:t>
            </a:r>
            <a:endParaRPr lang="es-EC" dirty="0" smtClean="0"/>
          </a:p>
        </p:txBody>
      </p:sp>
      <p:sp>
        <p:nvSpPr>
          <p:cNvPr id="12" name="Heart 11"/>
          <p:cNvSpPr/>
          <p:nvPr/>
        </p:nvSpPr>
        <p:spPr>
          <a:xfrm>
            <a:off x="4295023" y="2307620"/>
            <a:ext cx="2753416" cy="215164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cript MT Bold" panose="03040602040607080904" pitchFamily="66" charset="0"/>
              </a:rPr>
              <a:t>Principles</a:t>
            </a:r>
            <a:endParaRPr lang="en-US" sz="3200" b="1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94835"/>
              </p:ext>
            </p:extLst>
          </p:nvPr>
        </p:nvGraphicFramePr>
        <p:xfrm>
          <a:off x="588723" y="1565605"/>
          <a:ext cx="11210796" cy="5076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699">
                  <a:extLst>
                    <a:ext uri="{9D8B030D-6E8A-4147-A177-3AD203B41FA5}">
                      <a16:colId xmlns:a16="http://schemas.microsoft.com/office/drawing/2014/main" val="66983663"/>
                    </a:ext>
                  </a:extLst>
                </a:gridCol>
                <a:gridCol w="2802699">
                  <a:extLst>
                    <a:ext uri="{9D8B030D-6E8A-4147-A177-3AD203B41FA5}">
                      <a16:colId xmlns:a16="http://schemas.microsoft.com/office/drawing/2014/main" val="1513868032"/>
                    </a:ext>
                  </a:extLst>
                </a:gridCol>
                <a:gridCol w="2897685">
                  <a:extLst>
                    <a:ext uri="{9D8B030D-6E8A-4147-A177-3AD203B41FA5}">
                      <a16:colId xmlns:a16="http://schemas.microsoft.com/office/drawing/2014/main" val="1160759921"/>
                    </a:ext>
                  </a:extLst>
                </a:gridCol>
                <a:gridCol w="2707713">
                  <a:extLst>
                    <a:ext uri="{9D8B030D-6E8A-4147-A177-3AD203B41FA5}">
                      <a16:colId xmlns:a16="http://schemas.microsoft.com/office/drawing/2014/main" val="449132569"/>
                    </a:ext>
                  </a:extLst>
                </a:gridCol>
              </a:tblGrid>
              <a:tr h="399231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TOPIC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SIMILITUDES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DIFFERENCES/DISCUSSION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CHALLENGES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68911"/>
                  </a:ext>
                </a:extLst>
              </a:tr>
              <a:tr h="984405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Governance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Important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for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everyone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Incorporation of AE vs. resistance to anti-AE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policies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Scales - regional vs. national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Prioritization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11381"/>
                  </a:ext>
                </a:extLst>
              </a:tr>
              <a:tr h="745707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Markets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Mentioned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by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the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majority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Urban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Consumers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markets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Local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consumers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markets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-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We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have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to do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both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9245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Local expertise/knowledge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Mentioned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by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the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majority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Recognize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Preserve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Integrate with science/technology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Passing on to new generations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Science and technology can overcome local knowledge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They are getting lost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11846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Tecnolog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ías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-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Mentioned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by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the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majority</a:t>
                      </a:r>
                      <a:endParaRPr lang="es-SV" sz="1600" dirty="0" smtClean="0">
                        <a:latin typeface="Candara" panose="020E0502030303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-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Locally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adapted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  <a:p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Interaction with the local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Who brings the technologies?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How do you make sure they are adequate?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23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517" y="206829"/>
            <a:ext cx="1131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Besides a peasantry with land, what factors are needed for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agroecology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to exist in this territory or for existing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agroecologies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to be maintained and strengthened? How do these factors interrelate?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89883"/>
              </p:ext>
            </p:extLst>
          </p:nvPr>
        </p:nvGraphicFramePr>
        <p:xfrm>
          <a:off x="275573" y="830998"/>
          <a:ext cx="11523945" cy="60618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3408">
                  <a:extLst>
                    <a:ext uri="{9D8B030D-6E8A-4147-A177-3AD203B41FA5}">
                      <a16:colId xmlns:a16="http://schemas.microsoft.com/office/drawing/2014/main" val="66983663"/>
                    </a:ext>
                  </a:extLst>
                </a:gridCol>
                <a:gridCol w="4718733">
                  <a:extLst>
                    <a:ext uri="{9D8B030D-6E8A-4147-A177-3AD203B41FA5}">
                      <a16:colId xmlns:a16="http://schemas.microsoft.com/office/drawing/2014/main" val="1160759921"/>
                    </a:ext>
                  </a:extLst>
                </a:gridCol>
                <a:gridCol w="3961804">
                  <a:extLst>
                    <a:ext uri="{9D8B030D-6E8A-4147-A177-3AD203B41FA5}">
                      <a16:colId xmlns:a16="http://schemas.microsoft.com/office/drawing/2014/main" val="449132569"/>
                    </a:ext>
                  </a:extLst>
                </a:gridCol>
              </a:tblGrid>
              <a:tr h="33933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TOPIC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DISCUSSION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CHALLENGES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68911"/>
                  </a:ext>
                </a:extLst>
              </a:tr>
              <a:tr h="1027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Principles of the Andean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Cosmovision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Integration of the Andean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Cosmovision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with Science, other knowledge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Avoiding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technocentrism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Power Dynamics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Communication - dialogue of knowledge (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diálogo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saberes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Attitudes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11381"/>
                  </a:ext>
                </a:extLst>
              </a:tr>
              <a:tr h="1050358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Complementarity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We need each other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City and country dialogue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Real inclusion of local actors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Power Dynamics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Communication - dialogue of knowledge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Attitudes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9245"/>
                  </a:ext>
                </a:extLst>
              </a:tr>
              <a:tr h="5579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Local Empowerment/Pride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Recognition of principles and values of the Andean </a:t>
                      </a:r>
                      <a:r>
                        <a:rPr lang="en-US" sz="1600" smtClean="0">
                          <a:latin typeface="Candara" panose="020E0502030303020204" pitchFamily="34" charset="0"/>
                        </a:rPr>
                        <a:t>cosmovision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Power Dynamics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hierarchies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11846"/>
                  </a:ext>
                </a:extLst>
              </a:tr>
              <a:tr h="1027777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Respect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Important along with humility and solitude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Pride and culture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Identity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Horizontal conversations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Power Dynamics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hierarchies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2340"/>
                  </a:ext>
                </a:extLst>
              </a:tr>
              <a:tr h="19430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Governance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Change of attitude of local and institutional actors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Greater participation and inclusion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Local empowerment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Collective rights and access to common goods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Citizen participation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Associative networks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Power Dynamics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Alternative Governance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Political processes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Organization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870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517" y="0"/>
            <a:ext cx="1131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How could the principles of humility, solidarity, equity, dialogue of knowledge, and sovereignty, among others, be strengthened?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366" y="227286"/>
            <a:ext cx="4960717" cy="910178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err="1" smtClean="0">
                <a:solidFill>
                  <a:schemeClr val="accent6">
                    <a:lumMod val="50000"/>
                  </a:schemeClr>
                </a:solidFill>
              </a:rPr>
              <a:t>Vision</a:t>
            </a:r>
            <a:endParaRPr lang="en-US" sz="5400" b="1" dirty="0"/>
          </a:p>
        </p:txBody>
      </p:sp>
      <p:pic>
        <p:nvPicPr>
          <p:cNvPr id="5" name="Imagen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384" y="3016757"/>
            <a:ext cx="4212701" cy="3450635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43" y="3398728"/>
            <a:ext cx="4098827" cy="3072734"/>
          </a:xfrm>
          <a:prstGeom prst="rect">
            <a:avLst/>
          </a:prstGeom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0" y="1298332"/>
            <a:ext cx="3652150" cy="27391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71303" y="1546862"/>
            <a:ext cx="6210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How you would like to see this agro-ecological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territory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46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52455" y="283948"/>
            <a:ext cx="11445831" cy="634019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1" indent="-230188" defTabSz="31115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The Bolivian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Plateau</a:t>
            </a:r>
          </a:p>
          <a:p>
            <a:pPr marL="282575" lvl="1" indent="-166688" defTabSz="311150">
              <a:spcBef>
                <a:spcPts val="1200"/>
              </a:spcBef>
              <a:spcAft>
                <a:spcPts val="600"/>
              </a:spcAft>
            </a:pPr>
            <a:r>
              <a:rPr lang="en-US" sz="2000" i="1" dirty="0"/>
              <a:t>The central zone of the Bolivian plateau is agro-ecological, with fertile soils and coverage, use of native seed diversity, use of bio-inputs for pest management</a:t>
            </a:r>
            <a:r>
              <a:rPr lang="en-US" sz="2000" b="1" i="1" dirty="0"/>
              <a:t>, water management</a:t>
            </a:r>
            <a:r>
              <a:rPr lang="en-US" sz="2000" i="1" dirty="0"/>
              <a:t>, and with </a:t>
            </a:r>
            <a:r>
              <a:rPr lang="en-US" sz="2000" b="1" i="1" dirty="0"/>
              <a:t>local knowledge strengthened for food security and sovereignty</a:t>
            </a:r>
            <a:r>
              <a:rPr lang="en-US" sz="2000" i="1" dirty="0"/>
              <a:t>. </a:t>
            </a:r>
            <a:endParaRPr lang="en-US" sz="2000" i="1" dirty="0" smtClean="0"/>
          </a:p>
          <a:p>
            <a:pPr marL="282575" lvl="1" indent="-166688" defTabSz="311150">
              <a:spcBef>
                <a:spcPts val="1200"/>
              </a:spcBef>
              <a:spcAft>
                <a:spcPts val="600"/>
              </a:spcAft>
            </a:pPr>
            <a:r>
              <a:rPr lang="en-US" sz="2000" i="1" dirty="0" smtClean="0"/>
              <a:t>An </a:t>
            </a:r>
            <a:r>
              <a:rPr lang="en-US" sz="2000" i="1" dirty="0" err="1" smtClean="0"/>
              <a:t>agroecological</a:t>
            </a:r>
            <a:r>
              <a:rPr lang="en-US" sz="2000" i="1" dirty="0" smtClean="0"/>
              <a:t> </a:t>
            </a:r>
            <a:r>
              <a:rPr lang="en-US" sz="2000" i="1" dirty="0"/>
              <a:t>management of the territory in arid zones, with the commitment and participatory action of families and their social organizations, through the </a:t>
            </a:r>
            <a:r>
              <a:rPr lang="en-US" sz="2000" b="1" i="1" dirty="0"/>
              <a:t>strengthening and construction of knowledge</a:t>
            </a:r>
            <a:r>
              <a:rPr lang="en-US" sz="2000" i="1" dirty="0"/>
              <a:t>. </a:t>
            </a:r>
            <a:r>
              <a:rPr lang="es-ES" sz="2000" i="1" dirty="0" smtClean="0"/>
              <a:t> </a:t>
            </a:r>
            <a:endParaRPr lang="es-ES" sz="2000" i="1" dirty="0" smtClean="0"/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endParaRPr lang="es-EC" sz="2000" b="1" dirty="0" smtClean="0"/>
          </a:p>
          <a:p>
            <a:pPr marL="342900" lvl="1" indent="-230188" defTabSz="311150">
              <a:spcBef>
                <a:spcPct val="0"/>
              </a:spcBef>
              <a:spcAft>
                <a:spcPct val="15000"/>
              </a:spcAft>
              <a:buNone/>
            </a:pPr>
            <a:r>
              <a:rPr lang="es-EC" sz="2000" b="1" dirty="0">
                <a:solidFill>
                  <a:schemeClr val="accent4">
                    <a:lumMod val="75000"/>
                  </a:schemeClr>
                </a:solidFill>
              </a:rPr>
              <a:t>Central </a:t>
            </a:r>
            <a:r>
              <a:rPr lang="es-EC" sz="2000" b="1" dirty="0" smtClean="0">
                <a:solidFill>
                  <a:schemeClr val="accent4">
                    <a:lumMod val="75000"/>
                  </a:schemeClr>
                </a:solidFill>
              </a:rPr>
              <a:t>Ecuador</a:t>
            </a:r>
          </a:p>
          <a:p>
            <a:pPr marL="349250" lvl="1" indent="-238125" defTabSz="311150">
              <a:spcBef>
                <a:spcPct val="0"/>
              </a:spcBef>
              <a:spcAft>
                <a:spcPct val="15000"/>
              </a:spcAft>
            </a:pPr>
            <a:r>
              <a:rPr lang="en-US" sz="2000" i="1" dirty="0"/>
              <a:t>"That small producers are capable of sustainable production, generating surpluses to </a:t>
            </a:r>
            <a:r>
              <a:rPr lang="en-US" sz="2000" b="1" i="1" dirty="0"/>
              <a:t>feed the population in a healthy way</a:t>
            </a:r>
            <a:r>
              <a:rPr lang="en-US" sz="2000" i="1" dirty="0"/>
              <a:t>". </a:t>
            </a:r>
            <a:endParaRPr lang="en-US" sz="2000" i="1" dirty="0" smtClean="0"/>
          </a:p>
          <a:p>
            <a:pPr marL="455612" lvl="1" indent="-342900" defTabSz="311150">
              <a:spcBef>
                <a:spcPct val="0"/>
              </a:spcBef>
              <a:spcAft>
                <a:spcPct val="15000"/>
              </a:spcAft>
            </a:pPr>
            <a:r>
              <a:rPr lang="en-US" sz="2000" i="1" dirty="0"/>
              <a:t>Resilient </a:t>
            </a:r>
            <a:r>
              <a:rPr lang="en-US" sz="2000" i="1" dirty="0" err="1"/>
              <a:t>agroecological</a:t>
            </a:r>
            <a:r>
              <a:rPr lang="en-US" sz="2000" i="1" dirty="0"/>
              <a:t> systems (</a:t>
            </a:r>
            <a:r>
              <a:rPr lang="en-US" sz="2000" b="1" i="1" dirty="0"/>
              <a:t>COVID-19, Droughts</a:t>
            </a:r>
            <a:r>
              <a:rPr lang="en-US" sz="2000" i="1" dirty="0"/>
              <a:t>) </a:t>
            </a:r>
            <a:endParaRPr lang="en-US" sz="2000" i="1" dirty="0" smtClean="0"/>
          </a:p>
          <a:p>
            <a:pPr marL="112712" lvl="1" indent="0" defTabSz="311150">
              <a:spcBef>
                <a:spcPct val="0"/>
              </a:spcBef>
              <a:spcAft>
                <a:spcPct val="15000"/>
              </a:spcAft>
              <a:buNone/>
            </a:pPr>
            <a:endParaRPr lang="es-PE" sz="2000" dirty="0" smtClean="0"/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r>
              <a:rPr lang="es-PE" sz="2000" b="1" dirty="0">
                <a:solidFill>
                  <a:schemeClr val="accent4">
                    <a:lumMod val="75000"/>
                  </a:schemeClr>
                </a:solidFill>
              </a:rPr>
              <a:t>Central Andes of </a:t>
            </a:r>
            <a:r>
              <a:rPr lang="es-PE" sz="2000" b="1" dirty="0" err="1" smtClean="0">
                <a:solidFill>
                  <a:schemeClr val="accent4">
                    <a:lumMod val="75000"/>
                  </a:schemeClr>
                </a:solidFill>
              </a:rPr>
              <a:t>Peru</a:t>
            </a:r>
            <a:endParaRPr lang="es-PE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/>
              <a:t>More resilient </a:t>
            </a:r>
            <a:r>
              <a:rPr lang="en-US" sz="2000" i="1" dirty="0" smtClean="0"/>
              <a:t>agroecosystems </a:t>
            </a:r>
            <a:r>
              <a:rPr lang="en-US" sz="2000" i="1" dirty="0"/>
              <a:t>with farmers who manage a </a:t>
            </a:r>
            <a:r>
              <a:rPr lang="en-US" sz="2000" b="1" i="1" dirty="0"/>
              <a:t>range of options/knowledge</a:t>
            </a:r>
            <a:r>
              <a:rPr lang="en-US" sz="2000" i="1" dirty="0"/>
              <a:t>, which </a:t>
            </a:r>
            <a:r>
              <a:rPr lang="en-US" sz="2000" b="1" i="1" dirty="0"/>
              <a:t>fit the conditions of a context </a:t>
            </a:r>
            <a:endParaRPr lang="en-US" sz="2000" b="1" i="1" dirty="0" smtClean="0"/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i="1" dirty="0"/>
              <a:t>A territory </a:t>
            </a:r>
            <a:r>
              <a:rPr lang="en-US" sz="2000" b="1" i="1" dirty="0"/>
              <a:t>diversified</a:t>
            </a:r>
            <a:r>
              <a:rPr lang="en-US" sz="2000" i="1" dirty="0"/>
              <a:t> in agricultural production systems and natural ecosystems, where the </a:t>
            </a:r>
            <a:r>
              <a:rPr lang="en-US" sz="2000" b="1" i="1" dirty="0" err="1"/>
              <a:t>biocultural</a:t>
            </a:r>
            <a:r>
              <a:rPr lang="en-US" sz="2000" b="1" i="1" dirty="0"/>
              <a:t> heritage and agrobiodiversity</a:t>
            </a:r>
            <a:r>
              <a:rPr lang="en-US" sz="2000" i="1" dirty="0"/>
              <a:t> are preserved</a:t>
            </a:r>
            <a:r>
              <a:rPr lang="en-US" sz="2000" i="1" dirty="0" smtClean="0"/>
              <a:t>.</a:t>
            </a:r>
            <a:endParaRPr lang="es-PE" sz="2000" i="1" dirty="0"/>
          </a:p>
        </p:txBody>
      </p:sp>
    </p:spTree>
    <p:extLst>
      <p:ext uri="{BB962C8B-B14F-4D97-AF65-F5344CB8AC3E}">
        <p14:creationId xmlns:p14="http://schemas.microsoft.com/office/powerpoint/2010/main" val="16819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644040" y="1198907"/>
            <a:ext cx="3729034" cy="3485489"/>
            <a:chOff x="3824932" y="1757561"/>
            <a:chExt cx="3690728" cy="3485489"/>
          </a:xfrm>
        </p:grpSpPr>
        <p:grpSp>
          <p:nvGrpSpPr>
            <p:cNvPr id="37" name="Group 36"/>
            <p:cNvGrpSpPr/>
            <p:nvPr/>
          </p:nvGrpSpPr>
          <p:grpSpPr>
            <a:xfrm>
              <a:off x="3824932" y="1757561"/>
              <a:ext cx="3690728" cy="3485489"/>
              <a:chOff x="4196349" y="1876466"/>
              <a:chExt cx="3690728" cy="34854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24495" y="1876466"/>
                <a:ext cx="2152112" cy="2182911"/>
                <a:chOff x="31122199" y="15022071"/>
                <a:chExt cx="6202288" cy="6118081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31122199" y="15022071"/>
                  <a:ext cx="6202288" cy="6118081"/>
                </a:xfrm>
                <a:prstGeom prst="ellipse">
                  <a:avLst/>
                </a:prstGeom>
                <a:solidFill>
                  <a:srgbClr val="A2825E">
                    <a:alpha val="52000"/>
                  </a:srgb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2484281" y="17093099"/>
                  <a:ext cx="3247266" cy="129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</a:rPr>
                    <a:t>Science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5760164" y="3244734"/>
                <a:ext cx="2126913" cy="2117221"/>
                <a:chOff x="33194309" y="18741441"/>
                <a:chExt cx="5806799" cy="5886924"/>
              </a:xfrm>
              <a:solidFill>
                <a:schemeClr val="accent6">
                  <a:lumMod val="75000"/>
                  <a:alpha val="74000"/>
                </a:schemeClr>
              </a:solidFill>
            </p:grpSpPr>
            <p:sp>
              <p:nvSpPr>
                <p:cNvPr id="31" name="Oval 30"/>
                <p:cNvSpPr/>
                <p:nvPr/>
              </p:nvSpPr>
              <p:spPr>
                <a:xfrm>
                  <a:off x="33194309" y="18741441"/>
                  <a:ext cx="5806799" cy="5886924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4850877" y="20957496"/>
                  <a:ext cx="3235624" cy="1283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Pr</a:t>
                  </a:r>
                  <a:r>
                    <a:rPr lang="es-SV" sz="2400" b="1" dirty="0" err="1" smtClean="0">
                      <a:solidFill>
                        <a:srgbClr val="FFFF00"/>
                      </a:solidFill>
                    </a:rPr>
                    <a:t>a</a:t>
                  </a:r>
                  <a:r>
                    <a:rPr lang="es-SV" sz="2400" b="1" dirty="0" err="1" smtClean="0">
                      <a:solidFill>
                        <a:srgbClr val="FFFF00"/>
                      </a:solidFill>
                    </a:rPr>
                    <a:t>ctice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196349" y="3235595"/>
                <a:ext cx="2040228" cy="2085427"/>
                <a:chOff x="28896211" y="18993750"/>
                <a:chExt cx="5574174" cy="5655833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8896211" y="18993750"/>
                  <a:ext cx="5574174" cy="565583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7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9113918" y="21295588"/>
                  <a:ext cx="4304460" cy="1252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</a:rPr>
                    <a:t>Movement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1" name="Circular Arrow 10"/>
            <p:cNvSpPr/>
            <p:nvPr/>
          </p:nvSpPr>
          <p:spPr>
            <a:xfrm>
              <a:off x="5300000" y="3344524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11"/>
            <p:cNvSpPr/>
            <p:nvPr/>
          </p:nvSpPr>
          <p:spPr>
            <a:xfrm rot="10800000">
              <a:off x="5300000" y="3590352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TextBox 40"/>
          <p:cNvSpPr txBox="1"/>
          <p:nvPr/>
        </p:nvSpPr>
        <p:spPr>
          <a:xfrm>
            <a:off x="441317" y="410650"/>
            <a:ext cx="4650140" cy="23945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 smtClean="0"/>
              <a:t>Socio-</a:t>
            </a:r>
            <a:r>
              <a:rPr lang="es-EC" sz="1600" dirty="0" err="1" smtClean="0"/>
              <a:t>economic</a:t>
            </a:r>
            <a:endParaRPr lang="es-EC" sz="1600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Empowerment of farmers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Differentiated spaces </a:t>
            </a:r>
            <a:r>
              <a:rPr lang="en-US" sz="1200" dirty="0"/>
              <a:t>for the supply of agro-ecological products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"Seed and </a:t>
            </a:r>
            <a:r>
              <a:rPr lang="en-US" sz="1200" dirty="0" smtClean="0"/>
              <a:t>agrobiodiversity“ holders</a:t>
            </a:r>
            <a:endParaRPr lang="en-US" sz="1200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Conscious and motivated consumers </a:t>
            </a:r>
            <a:r>
              <a:rPr lang="en-US" sz="1200" dirty="0"/>
              <a:t>buy </a:t>
            </a:r>
            <a:r>
              <a:rPr lang="en-US" sz="1200" dirty="0" smtClean="0"/>
              <a:t>AE products and </a:t>
            </a:r>
            <a:r>
              <a:rPr lang="en-US" sz="1200" dirty="0"/>
              <a:t>have confidence in production (SPGs)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Farms with </a:t>
            </a:r>
            <a:r>
              <a:rPr lang="en-US" sz="1200" b="1" dirty="0"/>
              <a:t>more </a:t>
            </a:r>
            <a:r>
              <a:rPr lang="en-US" sz="1200" b="1" dirty="0" smtClean="0"/>
              <a:t>AE </a:t>
            </a:r>
            <a:r>
              <a:rPr lang="en-US" sz="1200" b="1" dirty="0"/>
              <a:t>components</a:t>
            </a:r>
            <a:r>
              <a:rPr lang="en-US" sz="1200" dirty="0"/>
              <a:t>: water conservation, diversity of production and sources and income, basket marketing, barter, no GMO seeds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Demand for indigenous animal meat in cities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The crisis of the </a:t>
            </a:r>
            <a:r>
              <a:rPr lang="en-US" sz="1200" b="1" dirty="0"/>
              <a:t>Pandemic </a:t>
            </a:r>
            <a:r>
              <a:rPr lang="en-US" sz="1200" dirty="0"/>
              <a:t>forces us to face challenges; 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Short marketing chains </a:t>
            </a:r>
            <a:r>
              <a:rPr lang="en-US" sz="1200" dirty="0"/>
              <a:t>with greater opportunity for women and family</a:t>
            </a:r>
            <a:endParaRPr lang="es-E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34255" y="2962833"/>
            <a:ext cx="4643110" cy="17297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 smtClean="0"/>
              <a:t>Cultural/</a:t>
            </a:r>
            <a:r>
              <a:rPr lang="es-EC" sz="1600" dirty="0" err="1" smtClean="0"/>
              <a:t>traditional</a:t>
            </a:r>
            <a:endParaRPr lang="en-US" sz="1600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Thinking about the dialogue of knowledge </a:t>
            </a:r>
            <a:r>
              <a:rPr lang="en-US" sz="1200" dirty="0" smtClean="0"/>
              <a:t>(</a:t>
            </a:r>
            <a:r>
              <a:rPr lang="es-ES" sz="1200" b="1" dirty="0"/>
              <a:t>diálogo de </a:t>
            </a:r>
            <a:r>
              <a:rPr lang="es-ES" sz="1200" b="1" dirty="0" smtClean="0"/>
              <a:t>saberes) </a:t>
            </a:r>
            <a:r>
              <a:rPr lang="en-US" sz="1200" dirty="0" smtClean="0"/>
              <a:t>not </a:t>
            </a:r>
            <a:r>
              <a:rPr lang="en-US" sz="1200" dirty="0"/>
              <a:t>just </a:t>
            </a:r>
            <a:r>
              <a:rPr lang="en-US" sz="1200" dirty="0" smtClean="0"/>
              <a:t>technique</a:t>
            </a:r>
            <a:r>
              <a:rPr lang="en-US" sz="1200" dirty="0"/>
              <a:t>.</a:t>
            </a:r>
            <a:endParaRPr lang="es-ES" sz="1200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Schools and children </a:t>
            </a:r>
            <a:r>
              <a:rPr lang="en-US" sz="1200" dirty="0"/>
              <a:t>value/recognize</a:t>
            </a:r>
            <a:r>
              <a:rPr lang="en-US" sz="1200" b="1" dirty="0"/>
              <a:t> local knowledge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Food Sovereignty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Cultural Resilience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Promote equality, inclusion, equity (gender, generational, ethnic)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/>
              <a:t>AE Empowered </a:t>
            </a:r>
            <a:r>
              <a:rPr lang="en-US" sz="1200" b="1" dirty="0"/>
              <a:t>Farmers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Andean </a:t>
            </a:r>
            <a:r>
              <a:rPr lang="en-US" sz="1200" b="1" dirty="0" err="1"/>
              <a:t>Cosmovision</a:t>
            </a:r>
            <a:endParaRPr lang="es-ES" sz="1200" b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434254" y="4820737"/>
            <a:ext cx="4657275" cy="15635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 err="1" smtClean="0"/>
              <a:t>Policy</a:t>
            </a:r>
            <a:endParaRPr lang="en-US" sz="1600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Participatory sustainable local development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 err="1"/>
              <a:t>Agroecological</a:t>
            </a:r>
            <a:r>
              <a:rPr lang="en-US" sz="1200" b="1" dirty="0"/>
              <a:t> regulatory framework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Strengthening resilience among multiple actors: Concurrence of central, municipal, and community actors for integrated solutions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Supporting farmers' associations to influence local ordinances.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Strengthened/consolidated local organizations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Adequate government policy</a:t>
            </a:r>
            <a:r>
              <a:rPr lang="en-US" sz="1200" dirty="0"/>
              <a:t>; competition with mining interests</a:t>
            </a:r>
            <a:endParaRPr lang="es-ES" sz="12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7311038" y="4333557"/>
            <a:ext cx="4432754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Making </a:t>
            </a:r>
            <a:r>
              <a:rPr lang="en-US" sz="1200" b="1" dirty="0" err="1" smtClean="0"/>
              <a:t>agroecology</a:t>
            </a:r>
            <a:r>
              <a:rPr lang="en-US" sz="1200" b="1" dirty="0" smtClean="0"/>
              <a:t> </a:t>
            </a:r>
            <a:r>
              <a:rPr lang="en-US" sz="1200" b="1" dirty="0"/>
              <a:t>experiences visible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dirty="0"/>
              <a:t>Water management</a:t>
            </a:r>
            <a:r>
              <a:rPr lang="en-US" sz="1200" dirty="0"/>
              <a:t>: storage of rainwater for consumption and for agricultural activities 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dirty="0"/>
              <a:t>Diversification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dirty="0"/>
              <a:t>Resource sovereignty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dirty="0"/>
              <a:t>Technological innovations that improve conditions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 "A high productivity </a:t>
            </a:r>
            <a:r>
              <a:rPr lang="en-US" sz="1200" b="1" dirty="0"/>
              <a:t>without compromising our territory</a:t>
            </a:r>
            <a:r>
              <a:rPr lang="en-US" sz="1200" dirty="0"/>
              <a:t>" 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Revaluing native animals from the upper floor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dirty="0"/>
              <a:t>Healthy soils</a:t>
            </a:r>
            <a:r>
              <a:rPr lang="en-US" sz="1200" dirty="0"/>
              <a:t>, efficient use of organic inputs to maintain the agricultural frontier without expanding it into the highlands.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Relationship between </a:t>
            </a:r>
            <a:r>
              <a:rPr lang="en-US" sz="1200" b="1" dirty="0"/>
              <a:t>protected areas and communities </a:t>
            </a:r>
            <a:r>
              <a:rPr lang="en-US" sz="1200" dirty="0"/>
              <a:t>allows the maintenance of livestock</a:t>
            </a:r>
            <a:endParaRPr lang="es-ES" sz="1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202521" y="649798"/>
            <a:ext cx="4274132" cy="139422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lvl="1" indent="-1143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Strengthening </a:t>
            </a:r>
            <a:r>
              <a:rPr lang="en-US" sz="1200" b="1" dirty="0"/>
              <a:t>participatory research</a:t>
            </a:r>
          </a:p>
          <a:p>
            <a:pPr marL="114300" lvl="1" indent="-1143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Maintaining </a:t>
            </a:r>
            <a:r>
              <a:rPr lang="en-US" sz="1200" b="1" dirty="0"/>
              <a:t>biodiversity</a:t>
            </a:r>
          </a:p>
          <a:p>
            <a:pPr marL="114300" lvl="1" indent="-1143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Understanding and </a:t>
            </a:r>
            <a:r>
              <a:rPr lang="en-US" sz="1200" b="1" dirty="0"/>
              <a:t>strengthening </a:t>
            </a:r>
            <a:r>
              <a:rPr lang="en-US" sz="1200" b="1" dirty="0" err="1"/>
              <a:t>agroecological</a:t>
            </a:r>
            <a:r>
              <a:rPr lang="en-US" sz="1200" b="1" dirty="0"/>
              <a:t> systems </a:t>
            </a:r>
          </a:p>
          <a:p>
            <a:pPr marL="114300" lvl="1" indent="-1143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Strengthen </a:t>
            </a:r>
            <a:r>
              <a:rPr lang="en-US" sz="1200" dirty="0" smtClean="0"/>
              <a:t>the </a:t>
            </a:r>
            <a:r>
              <a:rPr lang="en-US" sz="1200" b="1" dirty="0" smtClean="0"/>
              <a:t>connection between farmers' priorities and biophysical problems</a:t>
            </a:r>
            <a:r>
              <a:rPr lang="en-US" sz="1200" dirty="0" smtClean="0"/>
              <a:t>.</a:t>
            </a:r>
            <a:endParaRPr lang="en-US" sz="1200" dirty="0"/>
          </a:p>
          <a:p>
            <a:pPr marL="114300" lvl="1" indent="-1143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 </a:t>
            </a:r>
            <a:r>
              <a:rPr lang="en-US" sz="1200" b="1" dirty="0"/>
              <a:t>climate </a:t>
            </a:r>
            <a:r>
              <a:rPr lang="en-US" sz="1200" b="1" dirty="0" smtClean="0"/>
              <a:t>change</a:t>
            </a:r>
            <a:r>
              <a:rPr lang="en-US" sz="1200" dirty="0"/>
              <a:t>. </a:t>
            </a:r>
          </a:p>
          <a:p>
            <a:pPr marL="114300" lvl="1" indent="-1143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/>
              <a:t> More </a:t>
            </a:r>
            <a:r>
              <a:rPr lang="en-US" sz="1200" b="1" dirty="0"/>
              <a:t>resilient </a:t>
            </a:r>
            <a:r>
              <a:rPr lang="en-US" sz="1200" b="1" dirty="0" smtClean="0"/>
              <a:t>agroecosystems</a:t>
            </a:r>
            <a:endParaRPr lang="en-US" sz="700" b="1" dirty="0" smtClean="0"/>
          </a:p>
        </p:txBody>
      </p:sp>
    </p:spTree>
    <p:extLst>
      <p:ext uri="{BB962C8B-B14F-4D97-AF65-F5344CB8AC3E}">
        <p14:creationId xmlns:p14="http://schemas.microsoft.com/office/powerpoint/2010/main" val="25018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884182" y="1198907"/>
            <a:ext cx="3729034" cy="3485489"/>
            <a:chOff x="3824932" y="1757561"/>
            <a:chExt cx="3690728" cy="3485489"/>
          </a:xfrm>
        </p:grpSpPr>
        <p:grpSp>
          <p:nvGrpSpPr>
            <p:cNvPr id="37" name="Group 36"/>
            <p:cNvGrpSpPr/>
            <p:nvPr/>
          </p:nvGrpSpPr>
          <p:grpSpPr>
            <a:xfrm>
              <a:off x="3824932" y="1757561"/>
              <a:ext cx="3690728" cy="3485489"/>
              <a:chOff x="4196349" y="1876466"/>
              <a:chExt cx="3690728" cy="34854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24495" y="1876466"/>
                <a:ext cx="2152112" cy="2182911"/>
                <a:chOff x="31122199" y="15022071"/>
                <a:chExt cx="6202288" cy="6118081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31122199" y="15022071"/>
                  <a:ext cx="6202288" cy="6118081"/>
                </a:xfrm>
                <a:prstGeom prst="ellipse">
                  <a:avLst/>
                </a:prstGeom>
                <a:solidFill>
                  <a:srgbClr val="A2825E">
                    <a:alpha val="52000"/>
                  </a:srgb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2484281" y="17093099"/>
                  <a:ext cx="3247266" cy="129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</a:rPr>
                    <a:t>Science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5760164" y="3244734"/>
                <a:ext cx="2126913" cy="2117221"/>
                <a:chOff x="33194309" y="18741441"/>
                <a:chExt cx="5806799" cy="5886924"/>
              </a:xfrm>
              <a:solidFill>
                <a:schemeClr val="accent6">
                  <a:lumMod val="75000"/>
                  <a:alpha val="74000"/>
                </a:schemeClr>
              </a:solidFill>
            </p:grpSpPr>
            <p:sp>
              <p:nvSpPr>
                <p:cNvPr id="31" name="Oval 30"/>
                <p:cNvSpPr/>
                <p:nvPr/>
              </p:nvSpPr>
              <p:spPr>
                <a:xfrm>
                  <a:off x="33194309" y="18741441"/>
                  <a:ext cx="5806799" cy="5886924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4850877" y="20957496"/>
                  <a:ext cx="3235624" cy="1283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Pr</a:t>
                  </a:r>
                  <a:r>
                    <a:rPr lang="es-SV" sz="2400" b="1" dirty="0" err="1" smtClean="0">
                      <a:solidFill>
                        <a:srgbClr val="FFFF00"/>
                      </a:solidFill>
                    </a:rPr>
                    <a:t>actice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196349" y="3235595"/>
                <a:ext cx="2040228" cy="2085427"/>
                <a:chOff x="28896211" y="18993750"/>
                <a:chExt cx="5574174" cy="5655833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8896211" y="18993750"/>
                  <a:ext cx="5574174" cy="565583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7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9113918" y="21295588"/>
                  <a:ext cx="4304460" cy="1252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</a:rPr>
                    <a:t>Movement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1" name="Circular Arrow 10"/>
            <p:cNvSpPr/>
            <p:nvPr/>
          </p:nvSpPr>
          <p:spPr>
            <a:xfrm>
              <a:off x="5300000" y="3344524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11"/>
            <p:cNvSpPr/>
            <p:nvPr/>
          </p:nvSpPr>
          <p:spPr>
            <a:xfrm rot="10800000">
              <a:off x="5300000" y="3590352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TextBox 40"/>
          <p:cNvSpPr txBox="1"/>
          <p:nvPr/>
        </p:nvSpPr>
        <p:spPr>
          <a:xfrm>
            <a:off x="348699" y="831905"/>
            <a:ext cx="4650140" cy="14357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/>
              <a:t>Socio-</a:t>
            </a:r>
            <a:r>
              <a:rPr lang="es-EC" dirty="0" err="1" smtClean="0"/>
              <a:t>economic</a:t>
            </a:r>
            <a:endParaRPr lang="es-EC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Pandemic 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Short marketing chains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Markets</a:t>
            </a:r>
            <a:r>
              <a:rPr lang="en-US" dirty="0"/>
              <a:t>: differentiated spaces for the supply of agro-ecological products</a:t>
            </a:r>
            <a:endParaRPr lang="es-ES" dirty="0"/>
          </a:p>
        </p:txBody>
      </p:sp>
      <p:sp>
        <p:nvSpPr>
          <p:cNvPr id="42" name="TextBox 41"/>
          <p:cNvSpPr txBox="1"/>
          <p:nvPr/>
        </p:nvSpPr>
        <p:spPr>
          <a:xfrm>
            <a:off x="361317" y="2638917"/>
            <a:ext cx="4643110" cy="19343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/>
              <a:t>Cultural/tradicional</a:t>
            </a:r>
            <a:endParaRPr lang="en-US" dirty="0"/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Food Sovereignty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Cultural Resilience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Valuing local </a:t>
            </a:r>
            <a:r>
              <a:rPr lang="en-US" dirty="0" smtClean="0"/>
              <a:t>knowledge + </a:t>
            </a:r>
            <a:r>
              <a:rPr lang="en-US" dirty="0"/>
              <a:t>Schools 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Equality, inclusion, equity (gender, generational, ethnic)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Farmers (women + youth) empowered by AE</a:t>
            </a:r>
            <a:endParaRPr lang="es-ES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371301" y="5015683"/>
            <a:ext cx="4657275" cy="9371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err="1"/>
              <a:t>Policy</a:t>
            </a:r>
            <a:endParaRPr lang="en-US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b="1" dirty="0"/>
              <a:t>Support </a:t>
            </a:r>
            <a:r>
              <a:rPr lang="es-ES" b="1" dirty="0" err="1"/>
              <a:t>farmers</a:t>
            </a:r>
            <a:r>
              <a:rPr lang="es-ES" b="1" dirty="0"/>
              <a:t>' </a:t>
            </a:r>
            <a:r>
              <a:rPr lang="es-ES" b="1" dirty="0" err="1"/>
              <a:t>associations</a:t>
            </a:r>
            <a:r>
              <a:rPr lang="es-ES" b="1" dirty="0"/>
              <a:t> </a:t>
            </a:r>
            <a:r>
              <a:rPr lang="es-ES" dirty="0"/>
              <a:t>to </a:t>
            </a:r>
            <a:r>
              <a:rPr lang="es-ES" dirty="0" err="1"/>
              <a:t>influence</a:t>
            </a:r>
            <a:r>
              <a:rPr lang="es-ES" dirty="0"/>
              <a:t> local </a:t>
            </a:r>
            <a:r>
              <a:rPr lang="es-ES" dirty="0" err="1"/>
              <a:t>ordinances</a:t>
            </a:r>
            <a:r>
              <a:rPr lang="es-ES" dirty="0"/>
              <a:t>.</a:t>
            </a:r>
            <a:endParaRPr lang="es-ES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7768842" y="4530962"/>
            <a:ext cx="3977196" cy="13388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30188" indent="-230188" defTabSz="311150">
              <a:lnSpc>
                <a:spcPct val="90000"/>
              </a:lnSpc>
              <a:buChar char="••"/>
            </a:pPr>
            <a:r>
              <a:rPr lang="en-US" b="1" dirty="0"/>
              <a:t>Resource sovereignty</a:t>
            </a:r>
          </a:p>
          <a:p>
            <a:pPr marL="230188" indent="-230188" defTabSz="311150">
              <a:lnSpc>
                <a:spcPct val="90000"/>
              </a:lnSpc>
              <a:buChar char="••"/>
            </a:pPr>
            <a:r>
              <a:rPr lang="en-US" b="1" dirty="0"/>
              <a:t>Healthy soils, efficiency</a:t>
            </a:r>
          </a:p>
          <a:p>
            <a:pPr marL="230188" indent="-230188" defTabSz="311150">
              <a:lnSpc>
                <a:spcPct val="90000"/>
              </a:lnSpc>
              <a:buChar char="••"/>
            </a:pPr>
            <a:r>
              <a:rPr lang="en-US" b="1" dirty="0"/>
              <a:t>Water management</a:t>
            </a:r>
            <a:r>
              <a:rPr lang="en-US" dirty="0"/>
              <a:t>: rainwater storage</a:t>
            </a:r>
          </a:p>
          <a:p>
            <a:pPr marL="230188" indent="-230188" defTabSz="311150">
              <a:lnSpc>
                <a:spcPct val="90000"/>
              </a:lnSpc>
              <a:buChar char="••"/>
            </a:pPr>
            <a:r>
              <a:rPr lang="en-US" b="1" dirty="0"/>
              <a:t>Diversification</a:t>
            </a:r>
            <a:endParaRPr lang="es-ES" dirty="0"/>
          </a:p>
        </p:txBody>
      </p:sp>
      <p:sp>
        <p:nvSpPr>
          <p:cNvPr id="46" name="TextBox 45"/>
          <p:cNvSpPr txBox="1"/>
          <p:nvPr/>
        </p:nvSpPr>
        <p:spPr>
          <a:xfrm>
            <a:off x="7606814" y="958838"/>
            <a:ext cx="3975582" cy="92333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/>
              <a:t>Biodiversity</a:t>
            </a:r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/>
              <a:t>Climate change. </a:t>
            </a:r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b="1" dirty="0" smtClean="0"/>
              <a:t>Resilience </a:t>
            </a:r>
            <a:r>
              <a:rPr lang="en-US" dirty="0"/>
              <a:t>of </a:t>
            </a:r>
            <a:r>
              <a:rPr lang="en-US" dirty="0" err="1"/>
              <a:t>agrosystems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1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6" y="243070"/>
            <a:ext cx="10515600" cy="810227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 err="1" smtClean="0">
                <a:solidFill>
                  <a:schemeClr val="tx1"/>
                </a:solidFill>
              </a:rPr>
              <a:t>Sovereignty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817FA-617A-4019-B7BC-B75BBD08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90" y="1311417"/>
            <a:ext cx="10897856" cy="4830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63550" indent="-347663">
              <a:buFontTx/>
              <a:buAutoNum type="arabicPeriod"/>
            </a:pPr>
            <a:r>
              <a:rPr lang="es-PE" b="1" dirty="0" err="1">
                <a:solidFill>
                  <a:schemeClr val="tx1"/>
                </a:solidFill>
              </a:rPr>
              <a:t>Resource</a:t>
            </a:r>
            <a:r>
              <a:rPr lang="es-PE" b="1" dirty="0">
                <a:solidFill>
                  <a:schemeClr val="tx1"/>
                </a:solidFill>
              </a:rPr>
              <a:t> </a:t>
            </a:r>
            <a:r>
              <a:rPr lang="es-PE" b="1" dirty="0" err="1">
                <a:solidFill>
                  <a:schemeClr val="tx1"/>
                </a:solidFill>
              </a:rPr>
              <a:t>sovereignty</a:t>
            </a:r>
            <a:r>
              <a:rPr lang="es-PE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Agrobiodiversity maintained, valued and managed appropriately</a:t>
            </a:r>
          </a:p>
          <a:p>
            <a:pPr marL="115887" indent="0">
              <a:buNone/>
            </a:pPr>
            <a:r>
              <a:rPr lang="en-US" dirty="0">
                <a:solidFill>
                  <a:schemeClr val="tx1"/>
                </a:solidFill>
              </a:rPr>
              <a:t>	*Prestige of local knowledge</a:t>
            </a:r>
            <a:endParaRPr lang="en-US" dirty="0" smtClean="0">
              <a:solidFill>
                <a:schemeClr val="tx1"/>
              </a:solidFill>
            </a:endParaRPr>
          </a:p>
          <a:p>
            <a:pPr marL="517525" indent="-403225">
              <a:buNone/>
            </a:pPr>
            <a:r>
              <a:rPr lang="es-PE" sz="2800" b="1" dirty="0" smtClean="0">
                <a:solidFill>
                  <a:schemeClr val="tx1"/>
                </a:solidFill>
              </a:rPr>
              <a:t>2</a:t>
            </a:r>
            <a:r>
              <a:rPr lang="es-PE" sz="2800" b="1" dirty="0">
                <a:solidFill>
                  <a:schemeClr val="tx1"/>
                </a:solidFill>
              </a:rPr>
              <a:t>. </a:t>
            </a:r>
            <a:r>
              <a:rPr lang="es-PE" b="1" dirty="0">
                <a:solidFill>
                  <a:schemeClr val="tx1"/>
                </a:solidFill>
              </a:rPr>
              <a:t>Food </a:t>
            </a:r>
            <a:r>
              <a:rPr lang="es-PE" b="1" dirty="0" err="1">
                <a:solidFill>
                  <a:schemeClr val="tx1"/>
                </a:solidFill>
              </a:rPr>
              <a:t>sovereignty</a:t>
            </a:r>
            <a:r>
              <a:rPr lang="es-PE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Healthier crops and breeds that provide healthy </a:t>
            </a:r>
            <a:r>
              <a:rPr lang="en-US" dirty="0" smtClean="0">
                <a:solidFill>
                  <a:schemeClr val="tx1"/>
                </a:solidFill>
              </a:rPr>
              <a:t>nutrition</a:t>
            </a:r>
          </a:p>
          <a:p>
            <a:pPr marL="517525" indent="-403225">
              <a:buNone/>
            </a:pPr>
            <a:r>
              <a:rPr lang="es-PE" b="1" dirty="0" smtClean="0">
                <a:solidFill>
                  <a:schemeClr val="tx1"/>
                </a:solidFill>
              </a:rPr>
              <a:t>3</a:t>
            </a:r>
            <a:r>
              <a:rPr lang="es-PE" dirty="0">
                <a:solidFill>
                  <a:schemeClr val="tx1"/>
                </a:solidFill>
              </a:rPr>
              <a:t>. </a:t>
            </a:r>
            <a:r>
              <a:rPr lang="es-PE" b="1" dirty="0" err="1">
                <a:solidFill>
                  <a:schemeClr val="tx1"/>
                </a:solidFill>
              </a:rPr>
              <a:t>Individual's</a:t>
            </a:r>
            <a:r>
              <a:rPr lang="es-PE" b="1" dirty="0">
                <a:solidFill>
                  <a:schemeClr val="tx1"/>
                </a:solidFill>
              </a:rPr>
              <a:t> </a:t>
            </a:r>
            <a:r>
              <a:rPr lang="es-PE" b="1" dirty="0" err="1">
                <a:solidFill>
                  <a:schemeClr val="tx1"/>
                </a:solidFill>
              </a:rPr>
              <a:t>own</a:t>
            </a:r>
            <a:r>
              <a:rPr lang="es-PE" b="1" dirty="0">
                <a:solidFill>
                  <a:schemeClr val="tx1"/>
                </a:solidFill>
              </a:rPr>
              <a:t> </a:t>
            </a:r>
            <a:r>
              <a:rPr lang="es-PE" b="1" dirty="0" err="1">
                <a:solidFill>
                  <a:schemeClr val="tx1"/>
                </a:solidFill>
              </a:rPr>
              <a:t>sovereignty</a:t>
            </a:r>
            <a:r>
              <a:rPr lang="es-PE" b="1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children </a:t>
            </a:r>
            <a:r>
              <a:rPr lang="en-US" dirty="0">
                <a:solidFill>
                  <a:schemeClr val="tx1"/>
                </a:solidFill>
              </a:rPr>
              <a:t>and young people empowered </a:t>
            </a:r>
            <a:r>
              <a:rPr lang="en-US" dirty="0" smtClean="0">
                <a:solidFill>
                  <a:schemeClr val="tx1"/>
                </a:solidFill>
              </a:rPr>
              <a:t>using </a:t>
            </a:r>
            <a:r>
              <a:rPr lang="en-US" dirty="0">
                <a:solidFill>
                  <a:schemeClr val="tx1"/>
                </a:solidFill>
              </a:rPr>
              <a:t>agriculture as an option to improve their quality of life.</a:t>
            </a:r>
            <a:endParaRPr lang="es-PE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74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9BB-6F17-8848-9416-E2F11708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41062"/>
            <a:ext cx="10515600" cy="792343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err="1"/>
              <a:t>Considerations</a:t>
            </a:r>
            <a:r>
              <a:rPr lang="es-EC" sz="4000" b="1" dirty="0"/>
              <a:t> </a:t>
            </a:r>
            <a:r>
              <a:rPr lang="es-EC" sz="4000" b="1" dirty="0" err="1"/>
              <a:t>on</a:t>
            </a:r>
            <a:r>
              <a:rPr lang="es-EC" sz="4000" b="1" dirty="0"/>
              <a:t> the </a:t>
            </a:r>
            <a:r>
              <a:rPr lang="es-EC" sz="4000" b="1" dirty="0" err="1"/>
              <a:t>vision</a:t>
            </a:r>
            <a:endParaRPr lang="en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F902-B30B-1E43-8F69-45DAE761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7" y="1795926"/>
            <a:ext cx="8606742" cy="4351338"/>
          </a:xfrm>
        </p:spPr>
        <p:txBody>
          <a:bodyPr>
            <a:normAutofit/>
          </a:bodyPr>
          <a:lstStyle/>
          <a:p>
            <a:r>
              <a:rPr lang="en-US" dirty="0"/>
              <a:t>It is a </a:t>
            </a:r>
            <a:r>
              <a:rPr lang="en-US" b="1" dirty="0"/>
              <a:t>process</a:t>
            </a:r>
            <a:r>
              <a:rPr lang="en-US" dirty="0"/>
              <a:t> under construction </a:t>
            </a:r>
          </a:p>
          <a:p>
            <a:r>
              <a:rPr lang="en-US" dirty="0"/>
              <a:t>The </a:t>
            </a:r>
            <a:r>
              <a:rPr lang="en-US" b="1" dirty="0"/>
              <a:t>vision is built by the actors </a:t>
            </a:r>
            <a:r>
              <a:rPr lang="en-US" dirty="0"/>
              <a:t>who are going to make the changes in the territories: </a:t>
            </a:r>
          </a:p>
          <a:p>
            <a:r>
              <a:rPr lang="en-US" b="1" dirty="0"/>
              <a:t>producers, community, politicians, family</a:t>
            </a:r>
            <a:r>
              <a:rPr lang="en-US" dirty="0"/>
              <a:t>, is what will define where </a:t>
            </a:r>
            <a:r>
              <a:rPr lang="en-US" dirty="0" smtClean="0"/>
              <a:t>AE </a:t>
            </a:r>
            <a:r>
              <a:rPr lang="en-US" dirty="0"/>
              <a:t>is going. </a:t>
            </a:r>
          </a:p>
          <a:p>
            <a:r>
              <a:rPr lang="en-US" dirty="0"/>
              <a:t>There is </a:t>
            </a:r>
            <a:r>
              <a:rPr lang="en-US" b="1" dirty="0"/>
              <a:t>no single vision </a:t>
            </a:r>
            <a:r>
              <a:rPr lang="en-US" dirty="0"/>
              <a:t>of </a:t>
            </a:r>
            <a:r>
              <a:rPr lang="en-US" dirty="0" smtClean="0"/>
              <a:t>AE </a:t>
            </a:r>
            <a:r>
              <a:rPr lang="en-US" dirty="0"/>
              <a:t>in the territory. </a:t>
            </a:r>
          </a:p>
          <a:p>
            <a:r>
              <a:rPr lang="en-US" dirty="0"/>
              <a:t>Refine the different visions of the actors </a:t>
            </a:r>
          </a:p>
          <a:p>
            <a:r>
              <a:rPr lang="en-US" b="1" dirty="0"/>
              <a:t>Common language</a:t>
            </a:r>
          </a:p>
          <a:p>
            <a:endParaRPr lang="es-419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260489"/>
            <a:ext cx="2602832" cy="34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AD42-1C1A-6D4E-8E6E-BEF9340A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1" y="629734"/>
            <a:ext cx="3522500" cy="688171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err="1"/>
              <a:t>Steps</a:t>
            </a:r>
            <a:r>
              <a:rPr lang="es-EC" sz="4000" b="1" dirty="0"/>
              <a:t> and </a:t>
            </a:r>
            <a:r>
              <a:rPr lang="es-EC" sz="4000" b="1" dirty="0" err="1"/>
              <a:t>action</a:t>
            </a:r>
            <a:endParaRPr lang="en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0D28-A542-A345-9545-DBF2839A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3" y="629734"/>
            <a:ext cx="7352262" cy="2437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Aspects to </a:t>
            </a:r>
            <a:r>
              <a:rPr lang="en-US" sz="2400" b="1" i="1" dirty="0" smtClean="0">
                <a:solidFill>
                  <a:srgbClr val="FF0000"/>
                </a:solidFill>
              </a:rPr>
              <a:t>be considered</a:t>
            </a:r>
            <a:r>
              <a:rPr lang="en-EC" sz="2400" b="1" i="1" dirty="0" smtClean="0">
                <a:solidFill>
                  <a:srgbClr val="FF0000"/>
                </a:solidFill>
              </a:rPr>
              <a:t>: </a:t>
            </a:r>
            <a:endParaRPr lang="en-EC" sz="2400" b="1" i="1" dirty="0">
              <a:solidFill>
                <a:srgbClr val="FF0000"/>
              </a:solidFill>
            </a:endParaRPr>
          </a:p>
          <a:p>
            <a:pPr marL="517525" indent="-517525">
              <a:buFont typeface="+mj-lt"/>
              <a:buAutoNum type="alphaLcParenR"/>
            </a:pPr>
            <a:r>
              <a:rPr lang="en-US" sz="2400" dirty="0"/>
              <a:t>Establish the </a:t>
            </a:r>
            <a:r>
              <a:rPr lang="en-US" sz="2400" b="1" dirty="0"/>
              <a:t>scale</a:t>
            </a:r>
          </a:p>
          <a:p>
            <a:pPr marL="517525" indent="-517525">
              <a:buFont typeface="+mj-lt"/>
              <a:buAutoNum type="alphaLcParenR"/>
            </a:pPr>
            <a:r>
              <a:rPr lang="en-US" sz="2400" dirty="0"/>
              <a:t>Where do we </a:t>
            </a:r>
            <a:r>
              <a:rPr lang="en-US" sz="2400" b="1" dirty="0"/>
              <a:t>start</a:t>
            </a:r>
            <a:r>
              <a:rPr lang="en-US" sz="2400" dirty="0"/>
              <a:t> in the transition?</a:t>
            </a:r>
          </a:p>
          <a:p>
            <a:pPr marL="517525" indent="-517525">
              <a:buFont typeface="+mj-lt"/>
              <a:buAutoNum type="alphaLcParenR"/>
            </a:pPr>
            <a:r>
              <a:rPr lang="en-US" sz="2400" dirty="0"/>
              <a:t>Theoretical conceptual basis of </a:t>
            </a:r>
            <a:r>
              <a:rPr lang="en-US" sz="2400" b="1" dirty="0"/>
              <a:t>how change occurs</a:t>
            </a:r>
          </a:p>
          <a:p>
            <a:pPr marL="517525" indent="-517525">
              <a:buFont typeface="+mj-lt"/>
              <a:buAutoNum type="alphaLcParenR"/>
            </a:pPr>
            <a:r>
              <a:rPr lang="en-US" sz="2400" b="1" dirty="0"/>
              <a:t>Contextual factors </a:t>
            </a:r>
            <a:r>
              <a:rPr lang="en-US" sz="2400" dirty="0"/>
              <a:t>that help in the AE transition </a:t>
            </a:r>
            <a:endParaRPr lang="en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47" y="1743807"/>
            <a:ext cx="3528409" cy="26469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A90D28-A542-A345-9545-DBF2839A1852}"/>
              </a:ext>
            </a:extLst>
          </p:cNvPr>
          <p:cNvSpPr txBox="1">
            <a:spLocks/>
          </p:cNvSpPr>
          <p:nvPr/>
        </p:nvSpPr>
        <p:spPr>
          <a:xfrm>
            <a:off x="456233" y="3531189"/>
            <a:ext cx="7665083" cy="302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Steps to be followed</a:t>
            </a:r>
            <a:r>
              <a:rPr lang="en-EC" sz="2400" b="1" i="1" dirty="0" smtClean="0">
                <a:solidFill>
                  <a:srgbClr val="FF0000"/>
                </a:solidFill>
              </a:rPr>
              <a:t>:</a:t>
            </a:r>
            <a:endParaRPr lang="en-EC" sz="2400" b="1" i="1" dirty="0" smtClean="0">
              <a:solidFill>
                <a:srgbClr val="FF0000"/>
              </a:solidFill>
            </a:endParaRPr>
          </a:p>
          <a:p>
            <a:pPr marL="517525" indent="-517525">
              <a:buFont typeface="+mj-lt"/>
              <a:buAutoNum type="alphaLcParenR"/>
            </a:pPr>
            <a:r>
              <a:rPr lang="en-US" sz="2400" b="1" dirty="0"/>
              <a:t>Participatory Diagnosis</a:t>
            </a:r>
            <a:r>
              <a:rPr lang="en-US" sz="2400" dirty="0"/>
              <a:t>: situation in each territory</a:t>
            </a:r>
          </a:p>
          <a:p>
            <a:pPr marL="517525" indent="-517525">
              <a:buFont typeface="+mj-lt"/>
              <a:buAutoNum type="alphaLcParenR"/>
            </a:pPr>
            <a:r>
              <a:rPr lang="en-US" sz="2400" dirty="0"/>
              <a:t>Building </a:t>
            </a:r>
            <a:r>
              <a:rPr lang="en-US" sz="2400" b="1" dirty="0"/>
              <a:t>farm dreams</a:t>
            </a:r>
            <a:r>
              <a:rPr lang="en-US" sz="2400" dirty="0"/>
              <a:t>, capital and gap analysis. </a:t>
            </a:r>
          </a:p>
          <a:p>
            <a:pPr marL="517525" indent="-517525">
              <a:buFont typeface="+mj-lt"/>
              <a:buAutoNum type="alphaLcParenR"/>
            </a:pPr>
            <a:r>
              <a:rPr lang="en-US" sz="2400" dirty="0"/>
              <a:t>Defining </a:t>
            </a:r>
            <a:r>
              <a:rPr lang="en-US" sz="2400" b="1" dirty="0"/>
              <a:t>actions for transformation </a:t>
            </a:r>
          </a:p>
          <a:p>
            <a:pPr marL="517525" indent="-517525">
              <a:buFont typeface="+mj-lt"/>
              <a:buAutoNum type="alphaLcParenR"/>
            </a:pPr>
            <a:r>
              <a:rPr lang="en-US" sz="2400" dirty="0"/>
              <a:t>Move forward with </a:t>
            </a:r>
            <a:r>
              <a:rPr lang="en-US" sz="2400" b="1" dirty="0"/>
              <a:t>small, realistic steps </a:t>
            </a:r>
            <a:r>
              <a:rPr lang="en-US" sz="2400" dirty="0"/>
              <a:t>taking into account the situation of each </a:t>
            </a:r>
            <a:r>
              <a:rPr lang="en-US" sz="2400" dirty="0" smtClean="0"/>
              <a:t>community/territory.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7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32348" y="5647270"/>
            <a:ext cx="11855116" cy="671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What principles help to realize this vision? 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8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/>
          <a:stretch/>
        </p:blipFill>
        <p:spPr>
          <a:xfrm rot="16200000">
            <a:off x="6600155" y="161898"/>
            <a:ext cx="4361185" cy="53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1204</Words>
  <Application>Microsoft Office PowerPoint</Application>
  <PresentationFormat>Widescreen</PresentationFormat>
  <Paragraphs>212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Script MT Bold</vt:lpstr>
      <vt:lpstr>Segoe UI Black</vt:lpstr>
      <vt:lpstr>Segoe UI Historic</vt:lpstr>
      <vt:lpstr>Wingdings</vt:lpstr>
      <vt:lpstr>Office Theme</vt:lpstr>
      <vt:lpstr>syntesis</vt:lpstr>
      <vt:lpstr>Vision</vt:lpstr>
      <vt:lpstr>PowerPoint Presentation</vt:lpstr>
      <vt:lpstr>PowerPoint Presentation</vt:lpstr>
      <vt:lpstr>PowerPoint Presentation</vt:lpstr>
      <vt:lpstr>Sovereignty</vt:lpstr>
      <vt:lpstr>Considerations on the vision</vt:lpstr>
      <vt:lpstr>Steps and action</vt:lpstr>
      <vt:lpstr>PowerPoint Presentation</vt:lpstr>
      <vt:lpstr>The principles are for guidance...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</cp:lastModifiedBy>
  <cp:revision>83</cp:revision>
  <dcterms:created xsi:type="dcterms:W3CDTF">2020-07-12T18:58:31Z</dcterms:created>
  <dcterms:modified xsi:type="dcterms:W3CDTF">2020-09-17T01:37:34Z</dcterms:modified>
</cp:coreProperties>
</file>