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62" r:id="rId4"/>
    <p:sldId id="257" r:id="rId5"/>
    <p:sldId id="270" r:id="rId6"/>
    <p:sldId id="268" r:id="rId7"/>
    <p:sldId id="261" r:id="rId8"/>
    <p:sldId id="260" r:id="rId9"/>
    <p:sldId id="259" r:id="rId10"/>
    <p:sldId id="265" r:id="rId11"/>
    <p:sldId id="263" r:id="rId12"/>
    <p:sldId id="269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95291" autoAdjust="0"/>
  </p:normalViewPr>
  <p:slideViewPr>
    <p:cSldViewPr snapToGrid="0">
      <p:cViewPr>
        <p:scale>
          <a:sx n="50" d="100"/>
          <a:sy n="50" d="100"/>
        </p:scale>
        <p:origin x="158" y="6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A843-EC95-45F8-AF47-05F3BFFACF89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85DC-261A-4D4B-B155-480CEA4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8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A843-EC95-45F8-AF47-05F3BFFACF89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85DC-261A-4D4B-B155-480CEA4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01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A843-EC95-45F8-AF47-05F3BFFACF89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85DC-261A-4D4B-B155-480CEA4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2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A843-EC95-45F8-AF47-05F3BFFACF89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85DC-261A-4D4B-B155-480CEA4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7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A843-EC95-45F8-AF47-05F3BFFACF89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85DC-261A-4D4B-B155-480CEA4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7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A843-EC95-45F8-AF47-05F3BFFACF89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85DC-261A-4D4B-B155-480CEA4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8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A843-EC95-45F8-AF47-05F3BFFACF89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85DC-261A-4D4B-B155-480CEA4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26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A843-EC95-45F8-AF47-05F3BFFACF89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85DC-261A-4D4B-B155-480CEA4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8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A843-EC95-45F8-AF47-05F3BFFACF89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85DC-261A-4D4B-B155-480CEA4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8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A843-EC95-45F8-AF47-05F3BFFACF89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85DC-261A-4D4B-B155-480CEA4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22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A843-EC95-45F8-AF47-05F3BFFACF89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85DC-261A-4D4B-B155-480CEA4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54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6A843-EC95-45F8-AF47-05F3BFFACF89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785DC-261A-4D4B-B155-480CEA4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1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84" y="1808599"/>
            <a:ext cx="9144000" cy="2113696"/>
          </a:xfrm>
        </p:spPr>
        <p:txBody>
          <a:bodyPr>
            <a:noAutofit/>
          </a:bodyPr>
          <a:lstStyle/>
          <a:p>
            <a:r>
              <a:rPr lang="fr-FR" sz="3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Chemins possibles et visions futures de l'agroécologie dans les Andes</a:t>
            </a:r>
          </a:p>
          <a:p>
            <a:endParaRPr lang="fr-FR" sz="32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r>
              <a:rPr lang="fr-FR" sz="3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Travail de groupe</a:t>
            </a:r>
            <a:endParaRPr lang="es-ES_tradnl" sz="3200" dirty="0" smtClean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1632285" y="506961"/>
            <a:ext cx="323838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s-ES" altLang="en-US" sz="5400" b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Synthèse</a:t>
            </a:r>
            <a:endParaRPr kumimoji="0" lang="es-ES" altLang="en-U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709" y="4283242"/>
            <a:ext cx="7258998" cy="2412221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0" y="5943600"/>
            <a:ext cx="2618874" cy="589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CoP16</a:t>
            </a: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70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7DE87-5606-754A-B304-CBFBBEED0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60" y="369554"/>
            <a:ext cx="7728284" cy="1191670"/>
          </a:xfrm>
        </p:spPr>
        <p:txBody>
          <a:bodyPr/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Les principes servent à guider...</a:t>
            </a:r>
            <a:endParaRPr lang="es-EC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4443A-735B-2541-98B8-6918B10B2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60" y="1689894"/>
            <a:ext cx="7803913" cy="4102768"/>
          </a:xfrm>
        </p:spPr>
        <p:txBody>
          <a:bodyPr>
            <a:normAutofit/>
          </a:bodyPr>
          <a:lstStyle/>
          <a:p>
            <a:r>
              <a:rPr lang="fr-FR" b="1" dirty="0"/>
              <a:t>Transformation </a:t>
            </a:r>
            <a:r>
              <a:rPr lang="fr-FR" dirty="0"/>
              <a:t>au niveau de la personne, de la famille qui a à voir avec les valeurs et les capacités sociales ; puis au niveau de l'exploitation agricole et des communautés</a:t>
            </a:r>
          </a:p>
          <a:p>
            <a:r>
              <a:rPr lang="fr-FR" b="1" dirty="0"/>
              <a:t>La capacité à générer des questions </a:t>
            </a:r>
            <a:r>
              <a:rPr lang="fr-FR" dirty="0"/>
              <a:t>et à observer systématiquement</a:t>
            </a:r>
          </a:p>
          <a:p>
            <a:r>
              <a:rPr lang="fr-FR" b="1" dirty="0"/>
              <a:t>Internaliser les changements</a:t>
            </a:r>
          </a:p>
          <a:p>
            <a:r>
              <a:rPr lang="fr-FR" dirty="0"/>
              <a:t>Mettre à profit </a:t>
            </a:r>
            <a:r>
              <a:rPr lang="fr-FR" b="1" dirty="0" smtClean="0"/>
              <a:t>les </a:t>
            </a:r>
            <a:r>
              <a:rPr lang="fr-FR" b="1" dirty="0"/>
              <a:t>capacités des gens</a:t>
            </a:r>
          </a:p>
        </p:txBody>
      </p:sp>
      <p:pic>
        <p:nvPicPr>
          <p:cNvPr id="4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"/>
          <a:stretch/>
        </p:blipFill>
        <p:spPr>
          <a:xfrm>
            <a:off x="8349915" y="3921751"/>
            <a:ext cx="3595435" cy="269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38191" y="498420"/>
            <a:ext cx="5103535" cy="2585323"/>
          </a:xfrm>
          <a:prstGeom prst="rect">
            <a:avLst/>
          </a:prstGeom>
          <a:noFill/>
          <a:ln w="317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TRANSVERSAL / CONTEXTE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L'équité 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intergénérationnel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 err="1"/>
              <a:t>genré</a:t>
            </a:r>
            <a:endParaRPr lang="fr-FR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ethnique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le contexte local (biophysique, socio-économique...)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Réciprocité, identité, complémentarité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Durabilité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264" y="433148"/>
            <a:ext cx="5035840" cy="2031325"/>
          </a:xfrm>
          <a:prstGeom prst="rect">
            <a:avLst/>
          </a:prstGeom>
          <a:noFill/>
          <a:ln w="3492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BIOPHYSIQUES/ÉCOLOGIQUES: 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conservation et la restauration des composantes des écosystèmes (par exemple la biodiversité, le sol, l'eau, l'air).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Diversité (espèces cultivées, sauvages)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Utilisation efficace des ressources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Recyclage (intrants organiques)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915" y="3882161"/>
            <a:ext cx="5541405" cy="286232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fontAlgn="base"/>
            <a:r>
              <a:rPr lang="fr-FR" b="1" dirty="0"/>
              <a:t>CULTUREL/SOCIAL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fr-FR" dirty="0"/>
              <a:t>Respect des connaissances locales et de l'identité culturelle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fr-FR" dirty="0"/>
              <a:t>Création et partage des connaissances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fr-FR" dirty="0"/>
              <a:t>Sensibilisation à la production d'aliments biologiques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fr-FR" dirty="0"/>
              <a:t>Coopération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fr-FR" dirty="0"/>
              <a:t>Prendre soin des personnes avec lesquelles nous interagissons (COVID-19, Yanomamis) 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fr-FR" dirty="0"/>
              <a:t>Approche de la décolonisation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fr-FR" dirty="0"/>
              <a:t>Solidarité et humilité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70316" y="3190472"/>
            <a:ext cx="5166873" cy="3416320"/>
          </a:xfrm>
          <a:prstGeom prst="rect">
            <a:avLst/>
          </a:prstGeom>
          <a:noFill/>
          <a:ln w="3492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fontAlgn="base"/>
            <a:r>
              <a:rPr lang="fr-FR" b="1" dirty="0"/>
              <a:t>SOCIO/ECONOMIQUE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fr-FR" dirty="0"/>
              <a:t>Santé et alimentation saine, éducation, appréciation de la vie rurale 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fr-FR" dirty="0"/>
              <a:t>Force économique, création de capital social par la mise en réseau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fr-FR" dirty="0"/>
              <a:t>Le marketing est une question de réciprocité et non de solidarité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fr-FR" dirty="0"/>
              <a:t>Travail collectif (action collective) dans le domaine de la commercialisation 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fr-FR" dirty="0"/>
              <a:t>Le rôle des </a:t>
            </a:r>
            <a:r>
              <a:rPr lang="fr-FR" dirty="0" err="1"/>
              <a:t>subisidios</a:t>
            </a:r>
            <a:r>
              <a:rPr lang="fr-FR" dirty="0"/>
              <a:t> bien pensés 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fr-FR" dirty="0"/>
              <a:t>Économie circulaire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fr-FR" dirty="0"/>
              <a:t>Commerce équitable (prix équitables)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6955" y="2728825"/>
            <a:ext cx="3994458" cy="92333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fontAlgn="base"/>
            <a:r>
              <a:rPr lang="fr-FR" b="1" dirty="0"/>
              <a:t>POLITIQUES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fr-FR" dirty="0"/>
              <a:t>Gouvernance et gestion participative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fr-FR" dirty="0"/>
              <a:t>Gouvernance responsable </a:t>
            </a:r>
          </a:p>
        </p:txBody>
      </p:sp>
      <p:sp>
        <p:nvSpPr>
          <p:cNvPr id="12" name="Heart 11"/>
          <p:cNvSpPr/>
          <p:nvPr/>
        </p:nvSpPr>
        <p:spPr>
          <a:xfrm>
            <a:off x="4295023" y="2307620"/>
            <a:ext cx="2753416" cy="215164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Script MT Bold" panose="03040602040607080904" pitchFamily="66" charset="0"/>
              </a:rPr>
              <a:t>Principes</a:t>
            </a:r>
            <a:endParaRPr lang="en-US" sz="3200" b="1" dirty="0"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96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125323"/>
              </p:ext>
            </p:extLst>
          </p:nvPr>
        </p:nvGraphicFramePr>
        <p:xfrm>
          <a:off x="0" y="1482874"/>
          <a:ext cx="12191999" cy="528464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40957">
                  <a:extLst>
                    <a:ext uri="{9D8B030D-6E8A-4147-A177-3AD203B41FA5}">
                      <a16:colId xmlns:a16="http://schemas.microsoft.com/office/drawing/2014/main" val="66983663"/>
                    </a:ext>
                  </a:extLst>
                </a:gridCol>
                <a:gridCol w="2635438">
                  <a:extLst>
                    <a:ext uri="{9D8B030D-6E8A-4147-A177-3AD203B41FA5}">
                      <a16:colId xmlns:a16="http://schemas.microsoft.com/office/drawing/2014/main" val="1513868032"/>
                    </a:ext>
                  </a:extLst>
                </a:gridCol>
                <a:gridCol w="3397493">
                  <a:extLst>
                    <a:ext uri="{9D8B030D-6E8A-4147-A177-3AD203B41FA5}">
                      <a16:colId xmlns:a16="http://schemas.microsoft.com/office/drawing/2014/main" val="1160759921"/>
                    </a:ext>
                  </a:extLst>
                </a:gridCol>
                <a:gridCol w="3318111">
                  <a:extLst>
                    <a:ext uri="{9D8B030D-6E8A-4147-A177-3AD203B41FA5}">
                      <a16:colId xmlns:a16="http://schemas.microsoft.com/office/drawing/2014/main" val="449132569"/>
                    </a:ext>
                  </a:extLst>
                </a:gridCol>
              </a:tblGrid>
              <a:tr h="399231"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THÉMATIQUE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SIMILITUDES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DIFFÉRENCES/DISCUSSION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DÉFIS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868911"/>
                  </a:ext>
                </a:extLst>
              </a:tr>
              <a:tr h="984405">
                <a:tc>
                  <a:txBody>
                    <a:bodyPr/>
                    <a:lstStyle/>
                    <a:p>
                      <a:r>
                        <a:rPr lang="es-SV" sz="1600" dirty="0" err="1" smtClean="0">
                          <a:latin typeface="Candara" panose="020E0502030303020204" pitchFamily="34" charset="0"/>
                        </a:rPr>
                        <a:t>Gouvernance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ndara" panose="020E0502030303020204" pitchFamily="34" charset="0"/>
                        </a:rPr>
                        <a:t>Important pour tout le monde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>
                          <a:latin typeface="Candara" panose="020E0502030303020204" pitchFamily="34" charset="0"/>
                        </a:rPr>
                        <a:t>Intégration de la AE vs résistance aux politiques </a:t>
                      </a:r>
                      <a:r>
                        <a:rPr lang="fr-FR" sz="1600" dirty="0" err="1" smtClean="0">
                          <a:latin typeface="Candara" panose="020E0502030303020204" pitchFamily="34" charset="0"/>
                        </a:rPr>
                        <a:t>anti-AE</a:t>
                      </a:r>
                      <a:endParaRPr lang="fr-FR" sz="1600" dirty="0" smtClean="0">
                        <a:latin typeface="Candara" panose="020E0502030303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>
                          <a:latin typeface="Candara" panose="020E0502030303020204" pitchFamily="34" charset="0"/>
                        </a:rPr>
                        <a:t>Échelles - régionale et nationale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err="1" smtClean="0">
                          <a:latin typeface="Candara" panose="020E0502030303020204" pitchFamily="34" charset="0"/>
                        </a:rPr>
                        <a:t>Priorités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411381"/>
                  </a:ext>
                </a:extLst>
              </a:tr>
              <a:tr h="1279727">
                <a:tc>
                  <a:txBody>
                    <a:bodyPr/>
                    <a:lstStyle/>
                    <a:p>
                      <a:r>
                        <a:rPr lang="es-SV" sz="1600" dirty="0" err="1" smtClean="0">
                          <a:latin typeface="Candara" panose="020E0502030303020204" pitchFamily="34" charset="0"/>
                        </a:rPr>
                        <a:t>Marchés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600" dirty="0" err="1" smtClean="0">
                          <a:latin typeface="Candara" panose="020E0502030303020204" pitchFamily="34" charset="0"/>
                        </a:rPr>
                        <a:t>Mentionné</a:t>
                      </a:r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 par la </a:t>
                      </a:r>
                      <a:r>
                        <a:rPr lang="es-SV" sz="1600" dirty="0" err="1" smtClean="0">
                          <a:latin typeface="Candara" panose="020E0502030303020204" pitchFamily="34" charset="0"/>
                        </a:rPr>
                        <a:t>plupart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SV" sz="1600" baseline="0" dirty="0" err="1" smtClean="0">
                          <a:latin typeface="Candara" panose="020E0502030303020204" pitchFamily="34" charset="0"/>
                        </a:rPr>
                        <a:t>Consommateurs</a:t>
                      </a: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/</a:t>
                      </a:r>
                      <a:r>
                        <a:rPr lang="es-SV" sz="1600" baseline="0" dirty="0" err="1" smtClean="0">
                          <a:latin typeface="Candara" panose="020E0502030303020204" pitchFamily="34" charset="0"/>
                        </a:rPr>
                        <a:t>marchés</a:t>
                      </a: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s-SV" sz="1600" baseline="0" dirty="0" err="1" smtClean="0">
                          <a:latin typeface="Candara" panose="020E0502030303020204" pitchFamily="34" charset="0"/>
                        </a:rPr>
                        <a:t>urbains</a:t>
                      </a:r>
                      <a:endParaRPr lang="es-SV" sz="1600" baseline="0" dirty="0" smtClean="0">
                        <a:latin typeface="Candara" panose="020E0502030303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SV" sz="1600" baseline="0" dirty="0" err="1" smtClean="0">
                          <a:latin typeface="Candara" panose="020E0502030303020204" pitchFamily="34" charset="0"/>
                        </a:rPr>
                        <a:t>Consommateurs</a:t>
                      </a: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/</a:t>
                      </a:r>
                      <a:r>
                        <a:rPr lang="es-SV" sz="1600" baseline="0" dirty="0" err="1" smtClean="0">
                          <a:latin typeface="Candara" panose="020E0502030303020204" pitchFamily="34" charset="0"/>
                        </a:rPr>
                        <a:t>marchés</a:t>
                      </a: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s-SV" sz="1600" baseline="0" dirty="0" err="1" smtClean="0">
                          <a:latin typeface="Candara" panose="020E0502030303020204" pitchFamily="34" charset="0"/>
                        </a:rPr>
                        <a:t>locaux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-</a:t>
                      </a: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fr-FR" sz="1600" baseline="0" dirty="0" smtClean="0">
                          <a:latin typeface="Candara" panose="020E0502030303020204" pitchFamily="34" charset="0"/>
                        </a:rPr>
                        <a:t>Il faut faire les deux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389245"/>
                  </a:ext>
                </a:extLst>
              </a:tr>
              <a:tr h="399231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andara" panose="020E0502030303020204" pitchFamily="34" charset="0"/>
                        </a:rPr>
                        <a:t>Connaissances</a:t>
                      </a:r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/</a:t>
                      </a:r>
                      <a:r>
                        <a:rPr lang="en-US" sz="1600" dirty="0" err="1" smtClean="0">
                          <a:latin typeface="Candara" panose="020E0502030303020204" pitchFamily="34" charset="0"/>
                        </a:rPr>
                        <a:t>savoirs</a:t>
                      </a:r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andara" panose="020E0502030303020204" pitchFamily="34" charset="0"/>
                        </a:rPr>
                        <a:t>locaux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600" dirty="0" err="1" smtClean="0">
                          <a:latin typeface="Candara" panose="020E0502030303020204" pitchFamily="34" charset="0"/>
                        </a:rPr>
                        <a:t>Mentionné</a:t>
                      </a:r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 par la </a:t>
                      </a:r>
                      <a:r>
                        <a:rPr lang="es-SV" sz="1600" dirty="0" err="1" smtClean="0">
                          <a:latin typeface="Candara" panose="020E0502030303020204" pitchFamily="34" charset="0"/>
                        </a:rPr>
                        <a:t>plupart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>
                          <a:latin typeface="Candara" panose="020E0502030303020204" pitchFamily="34" charset="0"/>
                        </a:rPr>
                        <a:t>Reconnaître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>
                          <a:latin typeface="Candara" panose="020E0502030303020204" pitchFamily="34" charset="0"/>
                        </a:rPr>
                        <a:t>Préserver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>
                          <a:latin typeface="Candara" panose="020E0502030303020204" pitchFamily="34" charset="0"/>
                        </a:rPr>
                        <a:t>Intégrer avec la science/technologie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>
                          <a:latin typeface="Candara" panose="020E0502030303020204" pitchFamily="34" charset="0"/>
                        </a:rPr>
                        <a:t>Transmettre aux nouvelles générations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>
                          <a:latin typeface="Candara" panose="020E0502030303020204" pitchFamily="34" charset="0"/>
                        </a:rPr>
                        <a:t>La science et la technologie peuvent dominer les connaissances locales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>
                          <a:latin typeface="Candara" panose="020E0502030303020204" pitchFamily="34" charset="0"/>
                        </a:rPr>
                        <a:t>Ils sont en train de se perdre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211846"/>
                  </a:ext>
                </a:extLst>
              </a:tr>
              <a:tr h="39923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Technologies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600" dirty="0" smtClean="0">
                          <a:latin typeface="Candara" panose="020E0502030303020204" pitchFamily="34" charset="0"/>
                        </a:rPr>
                        <a:t>Mentionné par la plupart-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600" dirty="0" smtClean="0">
                          <a:latin typeface="Candara" panose="020E0502030303020204" pitchFamily="34" charset="0"/>
                        </a:rPr>
                        <a:t>Adaptation locale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>
                          <a:latin typeface="Candara" panose="020E0502030303020204" pitchFamily="34" charset="0"/>
                        </a:rPr>
                        <a:t>Interaction avec le </a:t>
                      </a:r>
                      <a:r>
                        <a:rPr lang="fr-FR" sz="1600" dirty="0" err="1" smtClean="0">
                          <a:latin typeface="Candara" panose="020E0502030303020204" pitchFamily="34" charset="0"/>
                        </a:rPr>
                        <a:t>context</a:t>
                      </a:r>
                      <a:r>
                        <a:rPr lang="fr-FR" sz="1600" dirty="0" smtClean="0">
                          <a:latin typeface="Candara" panose="020E0502030303020204" pitchFamily="34" charset="0"/>
                        </a:rPr>
                        <a:t> local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>
                          <a:latin typeface="Candara" panose="020E0502030303020204" pitchFamily="34" charset="0"/>
                        </a:rPr>
                        <a:t>Qui apporte les technologies 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>
                          <a:latin typeface="Candara" panose="020E0502030303020204" pitchFamily="34" charset="0"/>
                        </a:rPr>
                        <a:t>Comment s'assurer qu'ils sont adéquats ?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30234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8517" y="45720"/>
            <a:ext cx="11311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6">
                    <a:lumMod val="50000"/>
                  </a:schemeClr>
                </a:solidFill>
              </a:rPr>
              <a:t>En dehors d'une paysannerie disposant de terres, quels sont les facteurs nécessaires à l'existence de l'agroécologie sur ce territoire ou au maintien et au renforcement des agroécologies existantes ? Comment ces facteurs sont-ils liés entre eux ? 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55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351331"/>
              </p:ext>
            </p:extLst>
          </p:nvPr>
        </p:nvGraphicFramePr>
        <p:xfrm>
          <a:off x="306053" y="876718"/>
          <a:ext cx="11523945" cy="59682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43408">
                  <a:extLst>
                    <a:ext uri="{9D8B030D-6E8A-4147-A177-3AD203B41FA5}">
                      <a16:colId xmlns:a16="http://schemas.microsoft.com/office/drawing/2014/main" val="66983663"/>
                    </a:ext>
                  </a:extLst>
                </a:gridCol>
                <a:gridCol w="4607699">
                  <a:extLst>
                    <a:ext uri="{9D8B030D-6E8A-4147-A177-3AD203B41FA5}">
                      <a16:colId xmlns:a16="http://schemas.microsoft.com/office/drawing/2014/main" val="1160759921"/>
                    </a:ext>
                  </a:extLst>
                </a:gridCol>
                <a:gridCol w="4072838">
                  <a:extLst>
                    <a:ext uri="{9D8B030D-6E8A-4147-A177-3AD203B41FA5}">
                      <a16:colId xmlns:a16="http://schemas.microsoft.com/office/drawing/2014/main" val="449132569"/>
                    </a:ext>
                  </a:extLst>
                </a:gridCol>
              </a:tblGrid>
              <a:tr h="333554"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THÉMATIQUE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SIMILITUDES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DIFFÉRENCES/DISCUSSION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868911"/>
                  </a:ext>
                </a:extLst>
              </a:tr>
              <a:tr h="1010284">
                <a:tc>
                  <a:txBody>
                    <a:bodyPr/>
                    <a:lstStyle/>
                    <a:p>
                      <a:r>
                        <a:rPr lang="es-SV" sz="1600" dirty="0" err="1" smtClean="0">
                          <a:latin typeface="Candara" panose="020E0502030303020204" pitchFamily="34" charset="0"/>
                        </a:rPr>
                        <a:t>Principes</a:t>
                      </a:r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 de la </a:t>
                      </a:r>
                      <a:r>
                        <a:rPr lang="es-SV" sz="1600" dirty="0" err="1" smtClean="0">
                          <a:latin typeface="Candara" panose="020E0502030303020204" pitchFamily="34" charset="0"/>
                        </a:rPr>
                        <a:t>cosmovision</a:t>
                      </a:r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s-SV" sz="1600" dirty="0" err="1" smtClean="0">
                          <a:latin typeface="Candara" panose="020E0502030303020204" pitchFamily="34" charset="0"/>
                        </a:rPr>
                        <a:t>andine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600" baseline="0" dirty="0" smtClean="0">
                          <a:latin typeface="Candara" panose="020E0502030303020204" pitchFamily="34" charset="0"/>
                        </a:rPr>
                        <a:t>Intégration de la cosmovision andine avec la science, d'autres savoirs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600" baseline="0" dirty="0" smtClean="0">
                          <a:latin typeface="Candara" panose="020E0502030303020204" pitchFamily="34" charset="0"/>
                        </a:rPr>
                        <a:t>Éviter le </a:t>
                      </a:r>
                      <a:r>
                        <a:rPr lang="fr-FR" sz="1600" baseline="0" dirty="0" err="1" smtClean="0">
                          <a:latin typeface="Candara" panose="020E0502030303020204" pitchFamily="34" charset="0"/>
                        </a:rPr>
                        <a:t>technocentrisme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600" baseline="0" dirty="0" smtClean="0">
                          <a:latin typeface="Candara" panose="020E0502030303020204" pitchFamily="34" charset="0"/>
                        </a:rPr>
                        <a:t>Dynamique de pouvoir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600" baseline="0" dirty="0" smtClean="0">
                          <a:latin typeface="Candara" panose="020E0502030303020204" pitchFamily="34" charset="0"/>
                        </a:rPr>
                        <a:t>Communication - dialogue des </a:t>
                      </a:r>
                      <a:r>
                        <a:rPr lang="fr-FR" sz="1600" baseline="0" dirty="0" err="1" smtClean="0">
                          <a:latin typeface="Candara" panose="020E0502030303020204" pitchFamily="34" charset="0"/>
                        </a:rPr>
                        <a:t>savoirsAttitudes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411381"/>
                  </a:ext>
                </a:extLst>
              </a:tr>
              <a:tr h="1048642">
                <a:tc>
                  <a:txBody>
                    <a:bodyPr/>
                    <a:lstStyle/>
                    <a:p>
                      <a:r>
                        <a:rPr lang="es-SV" sz="1600" dirty="0" err="1" smtClean="0">
                          <a:latin typeface="Candara" panose="020E0502030303020204" pitchFamily="34" charset="0"/>
                        </a:rPr>
                        <a:t>Complémentarité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>
                          <a:latin typeface="Candara" panose="020E0502030303020204" pitchFamily="34" charset="0"/>
                        </a:rPr>
                        <a:t>Nous avons besoin les uns des autres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>
                          <a:latin typeface="Candara" panose="020E0502030303020204" pitchFamily="34" charset="0"/>
                        </a:rPr>
                        <a:t>Dialogue entre villes et campagnes</a:t>
                      </a:r>
                      <a:endParaRPr lang="es-SV" sz="1600" baseline="0" dirty="0" smtClean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>
                          <a:latin typeface="Candara" panose="020E0502030303020204" pitchFamily="34" charset="0"/>
                        </a:rPr>
                        <a:t>Une inclusion concrète des acteurs locaux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>
                          <a:latin typeface="Candara" panose="020E0502030303020204" pitchFamily="34" charset="0"/>
                        </a:rPr>
                        <a:t>Dynamique de pouvoir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>
                          <a:latin typeface="Candara" panose="020E0502030303020204" pitchFamily="34" charset="0"/>
                        </a:rPr>
                        <a:t>Communication - dialogue des savoirs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>
                          <a:latin typeface="Candara" panose="020E0502030303020204" pitchFamily="34" charset="0"/>
                        </a:rPr>
                        <a:t>Attitudes</a:t>
                      </a:r>
                      <a:endParaRPr lang="es-SV" sz="1600" baseline="0" dirty="0" smtClean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389245"/>
                  </a:ext>
                </a:extLst>
              </a:tr>
              <a:tr h="569263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andara" panose="020E0502030303020204" pitchFamily="34" charset="0"/>
                        </a:rPr>
                        <a:t>Autonomie</a:t>
                      </a:r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 locale / </a:t>
                      </a:r>
                      <a:r>
                        <a:rPr lang="en-US" sz="1600" dirty="0" err="1" smtClean="0">
                          <a:latin typeface="Candara" panose="020E0502030303020204" pitchFamily="34" charset="0"/>
                        </a:rPr>
                        <a:t>Fierté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>
                          <a:latin typeface="Candara" panose="020E0502030303020204" pitchFamily="34" charset="0"/>
                        </a:rPr>
                        <a:t>Reconnaissance des principes et des valeurs de la cosmovision andine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baseline="0" dirty="0" err="1" smtClean="0">
                          <a:latin typeface="Candara" panose="020E0502030303020204" pitchFamily="34" charset="0"/>
                        </a:rPr>
                        <a:t>Dynamique</a:t>
                      </a:r>
                      <a:r>
                        <a:rPr lang="en-US" sz="1600" baseline="0" dirty="0" smtClean="0">
                          <a:latin typeface="Candara" panose="020E0502030303020204" pitchFamily="34" charset="0"/>
                        </a:rPr>
                        <a:t> de </a:t>
                      </a:r>
                      <a:r>
                        <a:rPr lang="en-US" sz="1600" baseline="0" dirty="0" err="1" smtClean="0">
                          <a:latin typeface="Candara" panose="020E0502030303020204" pitchFamily="34" charset="0"/>
                        </a:rPr>
                        <a:t>pouvoir</a:t>
                      </a:r>
                      <a:endParaRPr lang="en-US" sz="1600" baseline="0" dirty="0" smtClean="0">
                        <a:latin typeface="Candara" panose="020E0502030303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baseline="0" dirty="0" err="1" smtClean="0">
                          <a:latin typeface="Candara" panose="020E0502030303020204" pitchFamily="34" charset="0"/>
                        </a:rPr>
                        <a:t>hiérarchie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211846"/>
                  </a:ext>
                </a:extLst>
              </a:tr>
              <a:tr h="1048642">
                <a:tc>
                  <a:txBody>
                    <a:bodyPr/>
                    <a:lstStyle/>
                    <a:p>
                      <a:r>
                        <a:rPr lang="es-SV" sz="1600" dirty="0" err="1" smtClean="0">
                          <a:latin typeface="Candara" panose="020E0502030303020204" pitchFamily="34" charset="0"/>
                        </a:rPr>
                        <a:t>Respect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>
                          <a:latin typeface="Candara" panose="020E0502030303020204" pitchFamily="34" charset="0"/>
                        </a:rPr>
                        <a:t>Importante avec l'humilité et la solitude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>
                          <a:latin typeface="Candara" panose="020E0502030303020204" pitchFamily="34" charset="0"/>
                        </a:rPr>
                        <a:t>Fierté et culture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>
                          <a:latin typeface="Candara" panose="020E0502030303020204" pitchFamily="34" charset="0"/>
                        </a:rPr>
                        <a:t>Identité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>
                          <a:latin typeface="Candara" panose="020E0502030303020204" pitchFamily="34" charset="0"/>
                        </a:rPr>
                        <a:t>Conversations horizontales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baseline="0" dirty="0" err="1" smtClean="0">
                          <a:latin typeface="Candara" panose="020E0502030303020204" pitchFamily="34" charset="0"/>
                        </a:rPr>
                        <a:t>Dynamique</a:t>
                      </a:r>
                      <a:r>
                        <a:rPr lang="en-US" sz="1600" baseline="0" dirty="0" smtClean="0">
                          <a:latin typeface="Candara" panose="020E0502030303020204" pitchFamily="34" charset="0"/>
                        </a:rPr>
                        <a:t> de </a:t>
                      </a:r>
                      <a:r>
                        <a:rPr lang="en-US" sz="1600" baseline="0" dirty="0" err="1" smtClean="0">
                          <a:latin typeface="Candara" panose="020E0502030303020204" pitchFamily="34" charset="0"/>
                        </a:rPr>
                        <a:t>pouvoir</a:t>
                      </a:r>
                      <a:endParaRPr lang="en-US" sz="1600" baseline="0" dirty="0" smtClean="0">
                        <a:latin typeface="Candara" panose="020E0502030303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baseline="0" dirty="0" err="1" smtClean="0">
                          <a:latin typeface="Candara" panose="020E0502030303020204" pitchFamily="34" charset="0"/>
                        </a:rPr>
                        <a:t>hiérarchie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302340"/>
                  </a:ext>
                </a:extLst>
              </a:tr>
              <a:tr h="1909936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andara" panose="020E0502030303020204" pitchFamily="34" charset="0"/>
                        </a:rPr>
                        <a:t>Gouvernance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600" dirty="0" smtClean="0">
                          <a:latin typeface="Candara" panose="020E0502030303020204" pitchFamily="34" charset="0"/>
                        </a:rPr>
                        <a:t>Changement d'attitude des acteurs locaux et institutionnels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600" dirty="0" smtClean="0">
                          <a:latin typeface="Candara" panose="020E0502030303020204" pitchFamily="34" charset="0"/>
                        </a:rPr>
                        <a:t>Une participation et une inclusion plus larges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600" dirty="0" smtClean="0">
                          <a:latin typeface="Candara" panose="020E0502030303020204" pitchFamily="34" charset="0"/>
                        </a:rPr>
                        <a:t>L'autonomisation locale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600" dirty="0" smtClean="0">
                          <a:latin typeface="Candara" panose="020E0502030303020204" pitchFamily="34" charset="0"/>
                        </a:rPr>
                        <a:t>Droits collectifs et accès aux biens communs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600" dirty="0" smtClean="0">
                          <a:latin typeface="Candara" panose="020E0502030303020204" pitchFamily="34" charset="0"/>
                        </a:rPr>
                        <a:t>Participation des citoyens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600" dirty="0" smtClean="0">
                          <a:latin typeface="Candara" panose="020E0502030303020204" pitchFamily="34" charset="0"/>
                        </a:rPr>
                        <a:t>Réseaux associatifs</a:t>
                      </a:r>
                      <a:endParaRPr lang="en-US" sz="1600" baseline="0" dirty="0" smtClean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baseline="0" dirty="0" smtClean="0">
                          <a:latin typeface="Candara" panose="020E0502030303020204" pitchFamily="34" charset="0"/>
                        </a:rPr>
                        <a:t>Dynamique de pouvoir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baseline="0" dirty="0" smtClean="0">
                          <a:latin typeface="Candara" panose="020E0502030303020204" pitchFamily="34" charset="0"/>
                        </a:rPr>
                        <a:t>Gouvernance alternative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baseline="0" dirty="0" smtClean="0">
                          <a:latin typeface="Candara" panose="020E0502030303020204" pitchFamily="34" charset="0"/>
                        </a:rPr>
                        <a:t>Les processus politiques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baseline="0" dirty="0" smtClean="0">
                          <a:latin typeface="Candara" panose="020E0502030303020204" pitchFamily="34" charset="0"/>
                        </a:rPr>
                        <a:t>Organisation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8704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8517" y="0"/>
            <a:ext cx="1131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6">
                    <a:lumMod val="50000"/>
                  </a:schemeClr>
                </a:solidFill>
              </a:rPr>
              <a:t>Comment renforcer les principes d'humilité, de solidarité, d'équité, de dialogue des connaissances, de souveraineté, entre autres ? 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5366" y="227286"/>
            <a:ext cx="4960717" cy="910178"/>
          </a:xfrm>
        </p:spPr>
        <p:txBody>
          <a:bodyPr>
            <a:normAutofit/>
          </a:bodyPr>
          <a:lstStyle/>
          <a:p>
            <a:pPr algn="ctr"/>
            <a:r>
              <a:rPr lang="es-EC" sz="5400" b="1" dirty="0" err="1" smtClean="0">
                <a:solidFill>
                  <a:schemeClr val="accent6">
                    <a:lumMod val="50000"/>
                  </a:schemeClr>
                </a:solidFill>
              </a:rPr>
              <a:t>Vision</a:t>
            </a:r>
            <a:endParaRPr lang="en-US" sz="5400" b="1" dirty="0"/>
          </a:p>
        </p:txBody>
      </p:sp>
      <p:pic>
        <p:nvPicPr>
          <p:cNvPr id="5" name="Imagen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9384" y="3016757"/>
            <a:ext cx="4212701" cy="3450635"/>
          </a:xfrm>
          <a:prstGeom prst="rect">
            <a:avLst/>
          </a:prstGeom>
        </p:spPr>
      </p:pic>
      <p:pic>
        <p:nvPicPr>
          <p:cNvPr id="7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643" y="3398728"/>
            <a:ext cx="4098827" cy="3072734"/>
          </a:xfrm>
          <a:prstGeom prst="rect">
            <a:avLst/>
          </a:prstGeom>
        </p:spPr>
      </p:pic>
      <p:pic>
        <p:nvPicPr>
          <p:cNvPr id="8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90" y="1298332"/>
            <a:ext cx="3652150" cy="273911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271303" y="1546862"/>
            <a:ext cx="62107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Comment 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vous souhaitez 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voir ce territoire </a:t>
            </a:r>
            <a:r>
              <a:rPr lang="fr-FR" b="1" dirty="0" err="1" smtClean="0">
                <a:solidFill>
                  <a:schemeClr val="accent6">
                    <a:lumMod val="50000"/>
                  </a:schemeClr>
                </a:solidFill>
              </a:rPr>
              <a:t>agroécologique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461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02579" y="117693"/>
            <a:ext cx="11445831" cy="6617196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lvl="1" indent="-230188" defTabSz="31115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</a:rPr>
              <a:t>Altiplano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</a:rPr>
              <a:t>bolivien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455612" lvl="1" indent="-342900" defTabSz="311150">
              <a:spcBef>
                <a:spcPts val="1200"/>
              </a:spcBef>
              <a:spcAft>
                <a:spcPts val="600"/>
              </a:spcAft>
            </a:pPr>
            <a:r>
              <a:rPr lang="fr-FR" sz="2000" i="1" dirty="0"/>
              <a:t>La zone centrale de l'altiplano bolivien est agro-écologique, avec des sols et une couverture fertiles, l'utilisation de la diversité des </a:t>
            </a:r>
            <a:r>
              <a:rPr lang="fr-FR" sz="2000" b="1" i="1" dirty="0"/>
              <a:t>semences indigènes</a:t>
            </a:r>
            <a:r>
              <a:rPr lang="fr-FR" sz="2000" i="1" dirty="0"/>
              <a:t>, l'utilisation des bio-intrants pour la lutte contre les </a:t>
            </a:r>
            <a:r>
              <a:rPr lang="fr-FR" sz="2000" b="1" i="1" dirty="0"/>
              <a:t>parasites,</a:t>
            </a:r>
            <a:r>
              <a:rPr lang="fr-FR" sz="2000" i="1" dirty="0"/>
              <a:t> la </a:t>
            </a:r>
            <a:r>
              <a:rPr lang="fr-FR" sz="2000" b="1" i="1" dirty="0"/>
              <a:t>gestion de l'eau</a:t>
            </a:r>
            <a:r>
              <a:rPr lang="fr-FR" sz="2000" i="1" dirty="0"/>
              <a:t>, et avec un renforcement des </a:t>
            </a:r>
            <a:r>
              <a:rPr lang="fr-FR" sz="2000" b="1" i="1" dirty="0"/>
              <a:t>connaissances locales </a:t>
            </a:r>
            <a:r>
              <a:rPr lang="fr-FR" sz="2000" i="1" dirty="0"/>
              <a:t>pour la </a:t>
            </a:r>
            <a:r>
              <a:rPr lang="fr-FR" sz="2000" b="1" i="1" dirty="0"/>
              <a:t>sécurité et la souveraineté alimentaires</a:t>
            </a:r>
            <a:r>
              <a:rPr lang="fr-FR" sz="2000" i="1" dirty="0"/>
              <a:t>. </a:t>
            </a:r>
          </a:p>
          <a:p>
            <a:pPr marL="455612" lvl="1" indent="-342900" defTabSz="311150">
              <a:spcBef>
                <a:spcPts val="1200"/>
              </a:spcBef>
              <a:spcAft>
                <a:spcPts val="600"/>
              </a:spcAft>
            </a:pPr>
            <a:r>
              <a:rPr lang="fr-FR" sz="2000" i="1" dirty="0"/>
              <a:t>Une gestion </a:t>
            </a:r>
            <a:r>
              <a:rPr lang="fr-FR" sz="2000" i="1" dirty="0" err="1" smtClean="0"/>
              <a:t>agroécologique</a:t>
            </a:r>
            <a:r>
              <a:rPr lang="fr-FR" sz="2000" i="1" dirty="0" smtClean="0"/>
              <a:t> </a:t>
            </a:r>
            <a:r>
              <a:rPr lang="fr-FR" sz="2000" i="1" dirty="0"/>
              <a:t>du territoire dans les zones arides, avec </a:t>
            </a:r>
            <a:r>
              <a:rPr lang="fr-FR" sz="2000" b="1" i="1" dirty="0"/>
              <a:t>l'engagement et l'action participative </a:t>
            </a:r>
            <a:r>
              <a:rPr lang="fr-FR" sz="2000" i="1" dirty="0"/>
              <a:t>des familles et de leurs organisations sociales, par le renforcement et la construction des connaissances. </a:t>
            </a:r>
            <a:endParaRPr lang="es-EC" sz="2000" b="1" dirty="0" smtClean="0"/>
          </a:p>
          <a:p>
            <a:pPr marL="342900" lvl="1" indent="-230188" defTabSz="311150">
              <a:spcBef>
                <a:spcPct val="0"/>
              </a:spcBef>
              <a:spcAft>
                <a:spcPct val="15000"/>
              </a:spcAft>
              <a:buNone/>
            </a:pPr>
            <a:endParaRPr lang="es-EC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42900" lvl="1" indent="-230188" defTabSz="311150">
              <a:spcBef>
                <a:spcPct val="0"/>
              </a:spcBef>
              <a:spcAft>
                <a:spcPct val="15000"/>
              </a:spcAft>
              <a:buNone/>
            </a:pPr>
            <a:r>
              <a:rPr lang="es-EC" sz="2000" b="1" dirty="0" err="1" smtClean="0">
                <a:solidFill>
                  <a:schemeClr val="accent4">
                    <a:lumMod val="75000"/>
                  </a:schemeClr>
                </a:solidFill>
              </a:rPr>
              <a:t>Secteur</a:t>
            </a:r>
            <a:r>
              <a:rPr lang="es-EC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C" sz="2000" b="1" dirty="0">
                <a:solidFill>
                  <a:schemeClr val="accent4">
                    <a:lumMod val="75000"/>
                  </a:schemeClr>
                </a:solidFill>
              </a:rPr>
              <a:t>central de </a:t>
            </a:r>
            <a:r>
              <a:rPr lang="es-EC" sz="2000" b="1" dirty="0" err="1" smtClean="0">
                <a:solidFill>
                  <a:schemeClr val="accent4">
                    <a:lumMod val="75000"/>
                  </a:schemeClr>
                </a:solidFill>
              </a:rPr>
              <a:t>l'Équateur</a:t>
            </a:r>
            <a:endParaRPr lang="es-EC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455612" lvl="1" indent="-342900" defTabSz="311150">
              <a:spcBef>
                <a:spcPct val="0"/>
              </a:spcBef>
              <a:spcAft>
                <a:spcPct val="15000"/>
              </a:spcAft>
            </a:pPr>
            <a:r>
              <a:rPr lang="fr-FR" sz="2000" i="1" dirty="0"/>
              <a:t>"Que les petits producteurs sont capables de </a:t>
            </a:r>
            <a:r>
              <a:rPr lang="fr-FR" sz="2000" b="1" i="1" dirty="0"/>
              <a:t>produire de façon durable</a:t>
            </a:r>
            <a:r>
              <a:rPr lang="fr-FR" sz="2000" i="1" dirty="0"/>
              <a:t>, </a:t>
            </a:r>
            <a:r>
              <a:rPr lang="fr-FR" sz="2000" b="1" i="1" dirty="0"/>
              <a:t>en générant des excédents pour nourrir la population de façon saine</a:t>
            </a:r>
            <a:r>
              <a:rPr lang="fr-FR" sz="2000" i="1" dirty="0"/>
              <a:t>". </a:t>
            </a:r>
          </a:p>
          <a:p>
            <a:pPr marL="455612" lvl="1" indent="-342900" defTabSz="311150">
              <a:spcBef>
                <a:spcPct val="0"/>
              </a:spcBef>
              <a:spcAft>
                <a:spcPct val="15000"/>
              </a:spcAft>
            </a:pPr>
            <a:r>
              <a:rPr lang="fr-FR" sz="2000" i="1" dirty="0"/>
              <a:t>Systèmes agro-écologiques </a:t>
            </a:r>
            <a:r>
              <a:rPr lang="fr-FR" sz="2000" b="1" i="1" dirty="0"/>
              <a:t>résistants (COVID-19, Sécheresses) </a:t>
            </a:r>
            <a:endParaRPr lang="es-PE" sz="2000" dirty="0" smtClean="0"/>
          </a:p>
          <a:p>
            <a:pPr marL="112712" lvl="1" indent="0" defTabSz="311150">
              <a:spcBef>
                <a:spcPts val="600"/>
              </a:spcBef>
              <a:spcAft>
                <a:spcPts val="600"/>
              </a:spcAft>
              <a:buNone/>
            </a:pPr>
            <a:endParaRPr lang="es-PE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112712" lvl="1" indent="0" defTabSz="311150">
              <a:spcBef>
                <a:spcPts val="600"/>
              </a:spcBef>
              <a:spcAft>
                <a:spcPts val="600"/>
              </a:spcAft>
              <a:buNone/>
            </a:pPr>
            <a:r>
              <a:rPr lang="es-PE" sz="2000" b="1" dirty="0" smtClean="0">
                <a:solidFill>
                  <a:schemeClr val="accent4">
                    <a:lumMod val="75000"/>
                  </a:schemeClr>
                </a:solidFill>
              </a:rPr>
              <a:t>Andes </a:t>
            </a:r>
            <a:r>
              <a:rPr lang="es-PE" sz="2000" b="1" dirty="0">
                <a:solidFill>
                  <a:schemeClr val="accent4">
                    <a:lumMod val="75000"/>
                  </a:schemeClr>
                </a:solidFill>
              </a:rPr>
              <a:t>centrales du </a:t>
            </a:r>
            <a:r>
              <a:rPr lang="es-PE" sz="2000" b="1" dirty="0" err="1">
                <a:solidFill>
                  <a:schemeClr val="accent4">
                    <a:lumMod val="75000"/>
                  </a:schemeClr>
                </a:solidFill>
              </a:rPr>
              <a:t>Pérou</a:t>
            </a:r>
            <a:r>
              <a:rPr lang="es-PE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s-PE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42900" lvl="1" indent="-230188" defTabSz="311150">
              <a:spcBef>
                <a:spcPts val="600"/>
              </a:spcBef>
              <a:spcAft>
                <a:spcPts val="600"/>
              </a:spcAft>
            </a:pPr>
            <a:r>
              <a:rPr lang="fr-FR" sz="20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 </a:t>
            </a:r>
            <a:r>
              <a:rPr lang="fr-FR" sz="20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agro-écosystèmes</a:t>
            </a:r>
            <a:r>
              <a:rPr lang="fr-FR" sz="20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plus </a:t>
            </a:r>
            <a:r>
              <a:rPr lang="fr-FR" sz="20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résistants</a:t>
            </a:r>
            <a:r>
              <a:rPr lang="fr-FR" sz="20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où les agriculteurs gèrent une </a:t>
            </a:r>
            <a:r>
              <a:rPr lang="fr-FR" sz="20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série d'options/connaissances adaptées aux conditions d'un contexte </a:t>
            </a:r>
          </a:p>
          <a:p>
            <a:pPr marL="342900" lvl="1" indent="-230188" defTabSz="311150">
              <a:spcBef>
                <a:spcPts val="600"/>
              </a:spcBef>
              <a:spcAft>
                <a:spcPts val="600"/>
              </a:spcAft>
            </a:pPr>
            <a:r>
              <a:rPr lang="fr-FR" sz="20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 territoire </a:t>
            </a:r>
            <a:r>
              <a:rPr lang="fr-FR" sz="20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diversifié</a:t>
            </a:r>
            <a:r>
              <a:rPr lang="fr-FR" sz="20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dans les systèmes de production agricole et les écosystèmes naturels, où le </a:t>
            </a:r>
            <a:r>
              <a:rPr lang="fr-FR" sz="20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patrimoine </a:t>
            </a:r>
            <a:r>
              <a:rPr lang="fr-FR" sz="20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bioculturel</a:t>
            </a:r>
            <a:r>
              <a:rPr lang="fr-FR" sz="20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et l'</a:t>
            </a:r>
            <a:r>
              <a:rPr lang="fr-FR" sz="20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agrobiodiversité</a:t>
            </a:r>
            <a:r>
              <a:rPr lang="fr-FR" sz="20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sont préservés.</a:t>
            </a:r>
            <a:endParaRPr lang="es-ES_tradnl" sz="2000" b="1" i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3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4644040" y="1198907"/>
            <a:ext cx="3729034" cy="3485489"/>
            <a:chOff x="3824932" y="1757561"/>
            <a:chExt cx="3690728" cy="3485489"/>
          </a:xfrm>
        </p:grpSpPr>
        <p:grpSp>
          <p:nvGrpSpPr>
            <p:cNvPr id="37" name="Group 36"/>
            <p:cNvGrpSpPr/>
            <p:nvPr/>
          </p:nvGrpSpPr>
          <p:grpSpPr>
            <a:xfrm>
              <a:off x="3824932" y="1757561"/>
              <a:ext cx="3690728" cy="3485489"/>
              <a:chOff x="4196349" y="1876466"/>
              <a:chExt cx="3690728" cy="3485489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4924495" y="1876466"/>
                <a:ext cx="2152112" cy="2182911"/>
                <a:chOff x="31122199" y="15022071"/>
                <a:chExt cx="6202288" cy="6118081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31122199" y="15022071"/>
                  <a:ext cx="6202288" cy="6118081"/>
                </a:xfrm>
                <a:prstGeom prst="ellipse">
                  <a:avLst/>
                </a:prstGeom>
                <a:solidFill>
                  <a:srgbClr val="A2825E">
                    <a:alpha val="52000"/>
                  </a:srgbClr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32484281" y="17093099"/>
                  <a:ext cx="3247266" cy="129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FF00"/>
                      </a:solidFill>
                    </a:rPr>
                    <a:t>Science</a:t>
                  </a:r>
                  <a:endParaRPr lang="en-US" sz="2400" b="1" dirty="0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5760164" y="3244734"/>
                <a:ext cx="2126913" cy="2117221"/>
                <a:chOff x="33194309" y="18741441"/>
                <a:chExt cx="5806799" cy="5886924"/>
              </a:xfrm>
              <a:solidFill>
                <a:schemeClr val="accent6">
                  <a:lumMod val="75000"/>
                  <a:alpha val="74000"/>
                </a:schemeClr>
              </a:solidFill>
            </p:grpSpPr>
            <p:sp>
              <p:nvSpPr>
                <p:cNvPr id="31" name="Oval 30"/>
                <p:cNvSpPr/>
                <p:nvPr/>
              </p:nvSpPr>
              <p:spPr>
                <a:xfrm>
                  <a:off x="33194309" y="18741441"/>
                  <a:ext cx="5806799" cy="5886924"/>
                </a:xfrm>
                <a:prstGeom prst="ellipse">
                  <a:avLst/>
                </a:prstGeom>
                <a:grp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34850877" y="20957496"/>
                  <a:ext cx="3427074" cy="12836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err="1">
                      <a:solidFill>
                        <a:srgbClr val="FFFF00"/>
                      </a:solidFill>
                    </a:rPr>
                    <a:t>Pratique</a:t>
                  </a:r>
                  <a:endParaRPr lang="en-US" sz="2400" b="1" dirty="0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4196349" y="3235595"/>
                <a:ext cx="2040228" cy="2085427"/>
                <a:chOff x="28896211" y="18993750"/>
                <a:chExt cx="5574174" cy="5655833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28896211" y="18993750"/>
                  <a:ext cx="5574174" cy="565583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  <a:alpha val="79000"/>
                  </a:schemeClr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29113918" y="21295588"/>
                  <a:ext cx="4737576" cy="12520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err="1">
                      <a:solidFill>
                        <a:srgbClr val="FFFF00"/>
                      </a:solidFill>
                    </a:rPr>
                    <a:t>Mouvement</a:t>
                  </a:r>
                  <a:endParaRPr lang="en-US" sz="2400" b="1" dirty="0">
                    <a:solidFill>
                      <a:srgbClr val="FFFF00"/>
                    </a:solidFill>
                  </a:endParaRPr>
                </a:p>
              </p:txBody>
            </p:sp>
          </p:grpSp>
        </p:grpSp>
        <p:sp>
          <p:nvSpPr>
            <p:cNvPr id="11" name="Circular Arrow 10"/>
            <p:cNvSpPr/>
            <p:nvPr/>
          </p:nvSpPr>
          <p:spPr>
            <a:xfrm>
              <a:off x="5300000" y="3344524"/>
              <a:ext cx="735025" cy="639152"/>
            </a:xfrm>
            <a:prstGeom prst="circularArrow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Circular Arrow 11"/>
            <p:cNvSpPr/>
            <p:nvPr/>
          </p:nvSpPr>
          <p:spPr>
            <a:xfrm rot="10800000">
              <a:off x="5300000" y="3590352"/>
              <a:ext cx="735025" cy="639152"/>
            </a:xfrm>
            <a:prstGeom prst="circularArrow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1" name="TextBox 40"/>
          <p:cNvSpPr txBox="1"/>
          <p:nvPr/>
        </p:nvSpPr>
        <p:spPr>
          <a:xfrm>
            <a:off x="426077" y="60130"/>
            <a:ext cx="4650140" cy="256070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600" dirty="0"/>
              <a:t>Socio-</a:t>
            </a:r>
            <a:r>
              <a:rPr lang="es-EC" sz="1600" dirty="0" err="1"/>
              <a:t>économique</a:t>
            </a:r>
            <a:endParaRPr lang="es-EC" sz="1600" dirty="0" smtClean="0"/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1200" dirty="0" smtClean="0"/>
              <a:t>Autonomisation </a:t>
            </a:r>
            <a:r>
              <a:rPr lang="fr-FR" sz="1200" dirty="0"/>
              <a:t>des agriculteurs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Des espaces différenciés pour l'approvisionnement en produits agro-écologiques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"Les détenteurs de semences et d'</a:t>
            </a:r>
            <a:r>
              <a:rPr lang="fr-FR" sz="1200" dirty="0" err="1"/>
              <a:t>agrobiodiversité</a:t>
            </a:r>
            <a:endParaRPr lang="fr-FR" sz="1200" dirty="0"/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Des consommateurs conscients et motivés achètent la CE et ont confiance dans la production (SPG)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Fermes avec plus de composantes communautaires : conservation de l'eau, diversité de la production et des sources et revenus, commercialisation en panier, troc, pas de semences OGM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Demande de viande animale indigène dans les villes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La crise de la pandémie nous oblige à relever des défis ; 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Des chaînes de commercialisation courtes avec plus d'opportunités pour les femmes et la famille</a:t>
            </a:r>
            <a:endParaRPr lang="es-ES" sz="12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434255" y="2642793"/>
            <a:ext cx="4643110" cy="206210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600" dirty="0" err="1" smtClean="0"/>
              <a:t>Culturel</a:t>
            </a:r>
            <a:r>
              <a:rPr lang="es-EC" sz="1600" dirty="0" smtClean="0"/>
              <a:t>/</a:t>
            </a:r>
            <a:r>
              <a:rPr lang="es-EC" sz="1600" dirty="0" err="1" smtClean="0"/>
              <a:t>traditionnel</a:t>
            </a:r>
            <a:endParaRPr lang="es-EC" sz="1600" dirty="0"/>
          </a:p>
          <a:p>
            <a:pPr marL="171450" lvl="0" indent="-171450" defTabSz="5778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Penser au dialogue des connaissances (pas seulement techniques)</a:t>
            </a:r>
          </a:p>
          <a:p>
            <a:pPr marL="171450" lvl="0" indent="-171450" defTabSz="5778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Les écoles et les enfants valorisent et reconnaissent les connaissances locales</a:t>
            </a:r>
          </a:p>
          <a:p>
            <a:pPr marL="171450" lvl="0" indent="-171450" defTabSz="5778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Souveraineté alimentaire</a:t>
            </a:r>
          </a:p>
          <a:p>
            <a:pPr marL="171450" lvl="0" indent="-171450" defTabSz="5778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Résilience culturelle</a:t>
            </a:r>
          </a:p>
          <a:p>
            <a:pPr marL="171450" lvl="0" indent="-171450" defTabSz="5778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Promouvoir l'égalité, l'inclusion, l'équité (entre les sexes, les générations, les ethnies)</a:t>
            </a:r>
          </a:p>
          <a:p>
            <a:pPr marL="171450" lvl="0" indent="-171450" defTabSz="5778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Agriculteurs de la CE</a:t>
            </a:r>
          </a:p>
          <a:p>
            <a:pPr marL="171450" lvl="0" indent="-171450" defTabSz="5778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Cosmovision andine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41317" y="4746164"/>
            <a:ext cx="4657275" cy="206210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600" dirty="0" err="1" smtClean="0"/>
              <a:t>Politique</a:t>
            </a:r>
            <a:endParaRPr lang="en-US" sz="1600" dirty="0" smtClean="0"/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Développement local durable participatif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Cadre réglementaire agro-écologique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Renforcer la résilience des multiples acteurs : Concurrence des acteurs centraux, municipaux et communautaires pour des solutions intégrées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Soutenir les associations d'agriculteurs en influençant les ordonnances locales.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Renforcement/consolidation des organisations locales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Politique gouvernementale adéquate ; concurrence avec les intérêts miniers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349138" y="4257357"/>
            <a:ext cx="4432754" cy="230832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115888" lvl="1" indent="-115888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200" dirty="0"/>
              <a:t>Rendre visibles les expériences en matière d'</a:t>
            </a:r>
            <a:r>
              <a:rPr lang="fr-FR" sz="1200" dirty="0" err="1"/>
              <a:t>agro-écologie</a:t>
            </a:r>
            <a:endParaRPr lang="fr-FR" sz="1200" dirty="0"/>
          </a:p>
          <a:p>
            <a:pPr marL="115888" lvl="1" indent="-115888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200" dirty="0"/>
              <a:t>Gestion de l'eau : stockage de l'eau de pluie pour la consommation et les activités agricoles </a:t>
            </a:r>
          </a:p>
          <a:p>
            <a:pPr marL="115888" lvl="1" indent="-115888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200" dirty="0"/>
              <a:t>Diversification</a:t>
            </a:r>
          </a:p>
          <a:p>
            <a:pPr marL="115888" lvl="1" indent="-115888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200" dirty="0"/>
              <a:t>Souveraineté des ressources</a:t>
            </a:r>
          </a:p>
          <a:p>
            <a:pPr marL="115888" lvl="1" indent="-115888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200" dirty="0"/>
              <a:t>Des innovations technologiques qui améliorent les conditions</a:t>
            </a:r>
          </a:p>
          <a:p>
            <a:pPr marL="115888" lvl="1" indent="-115888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200" dirty="0"/>
              <a:t> "Une productivité élevée sans compromettre notre territoire" </a:t>
            </a:r>
          </a:p>
          <a:p>
            <a:pPr marL="115888" lvl="1" indent="-115888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200" dirty="0"/>
              <a:t>Revaloriser les animaux indigènes de l'étage supérieur</a:t>
            </a:r>
          </a:p>
          <a:p>
            <a:pPr marL="115888" lvl="1" indent="-115888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200" dirty="0"/>
              <a:t>Des sols sains, une utilisation efficace des intrants organiques pour maintenir la frontière agricole sans l'étendre aux hautes terres.</a:t>
            </a:r>
          </a:p>
          <a:p>
            <a:pPr marL="115888" lvl="1" indent="-115888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200" dirty="0"/>
              <a:t>La relation entre les zones protégées et les communautés permet le maintien du bétail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02521" y="649798"/>
            <a:ext cx="4274132" cy="1394228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57150" lvl="1" indent="-5715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200" dirty="0"/>
              <a:t>Renforcer la recherche participative</a:t>
            </a:r>
          </a:p>
          <a:p>
            <a:pPr marL="57150" lvl="1" indent="-5715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200" dirty="0"/>
              <a:t>Maintenir la biodiversité</a:t>
            </a:r>
          </a:p>
          <a:p>
            <a:pPr marL="57150" lvl="1" indent="-5715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200" dirty="0"/>
              <a:t>Comprendre et renforcer les systèmes agro-écologiques </a:t>
            </a:r>
          </a:p>
          <a:p>
            <a:pPr marL="57150" lvl="1" indent="-5715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200" dirty="0"/>
              <a:t>Renforcer le lien entre les priorités des agriculteurs et les problèmes biophysiques</a:t>
            </a:r>
          </a:p>
          <a:p>
            <a:pPr marL="57150" lvl="1" indent="-5715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200" dirty="0"/>
              <a:t> le changement climatique. </a:t>
            </a:r>
          </a:p>
          <a:p>
            <a:pPr marL="57150" lvl="1" indent="-5715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200" dirty="0"/>
              <a:t> Des </a:t>
            </a:r>
            <a:r>
              <a:rPr lang="fr-FR" sz="1200" dirty="0" err="1"/>
              <a:t>agro-écosystèmes</a:t>
            </a:r>
            <a:r>
              <a:rPr lang="fr-FR" sz="1200" dirty="0"/>
              <a:t> plus résistants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50188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644040" y="1198907"/>
            <a:ext cx="3729034" cy="3485489"/>
            <a:chOff x="3824932" y="1757561"/>
            <a:chExt cx="3690728" cy="3485489"/>
          </a:xfrm>
        </p:grpSpPr>
        <p:grpSp>
          <p:nvGrpSpPr>
            <p:cNvPr id="21" name="Group 20"/>
            <p:cNvGrpSpPr/>
            <p:nvPr/>
          </p:nvGrpSpPr>
          <p:grpSpPr>
            <a:xfrm>
              <a:off x="3824932" y="1757561"/>
              <a:ext cx="3690728" cy="3485489"/>
              <a:chOff x="4196349" y="1876466"/>
              <a:chExt cx="3690728" cy="3485489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4924495" y="1876466"/>
                <a:ext cx="2152112" cy="2182911"/>
                <a:chOff x="31122199" y="15022071"/>
                <a:chExt cx="6202288" cy="6118081"/>
              </a:xfrm>
            </p:grpSpPr>
            <p:sp>
              <p:nvSpPr>
                <p:cNvPr id="47" name="Oval 46"/>
                <p:cNvSpPr/>
                <p:nvPr/>
              </p:nvSpPr>
              <p:spPr>
                <a:xfrm>
                  <a:off x="31122199" y="15022071"/>
                  <a:ext cx="6202288" cy="6118081"/>
                </a:xfrm>
                <a:prstGeom prst="ellipse">
                  <a:avLst/>
                </a:prstGeom>
                <a:solidFill>
                  <a:srgbClr val="A2825E">
                    <a:alpha val="52000"/>
                  </a:srgbClr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32484281" y="17093099"/>
                  <a:ext cx="3247266" cy="129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FF00"/>
                      </a:solidFill>
                    </a:rPr>
                    <a:t>Science</a:t>
                  </a:r>
                  <a:endParaRPr lang="en-US" sz="2400" b="1" dirty="0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5760164" y="3244734"/>
                <a:ext cx="2126913" cy="2117221"/>
                <a:chOff x="33194309" y="18741441"/>
                <a:chExt cx="5806799" cy="5886924"/>
              </a:xfrm>
              <a:solidFill>
                <a:schemeClr val="accent6">
                  <a:lumMod val="75000"/>
                  <a:alpha val="74000"/>
                </a:schemeClr>
              </a:solidFill>
            </p:grpSpPr>
            <p:sp>
              <p:nvSpPr>
                <p:cNvPr id="40" name="Oval 39"/>
                <p:cNvSpPr/>
                <p:nvPr/>
              </p:nvSpPr>
              <p:spPr>
                <a:xfrm>
                  <a:off x="33194309" y="18741441"/>
                  <a:ext cx="5806799" cy="5886924"/>
                </a:xfrm>
                <a:prstGeom prst="ellipse">
                  <a:avLst/>
                </a:prstGeom>
                <a:grp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34850877" y="20957496"/>
                  <a:ext cx="3427074" cy="12836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err="1">
                      <a:solidFill>
                        <a:srgbClr val="FFFF00"/>
                      </a:solidFill>
                    </a:rPr>
                    <a:t>Pratique</a:t>
                  </a:r>
                  <a:endParaRPr lang="en-US" sz="2400" b="1" dirty="0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4196349" y="3235595"/>
                <a:ext cx="2040228" cy="2085427"/>
                <a:chOff x="28896211" y="18993750"/>
                <a:chExt cx="5574174" cy="5655833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28896211" y="18993750"/>
                  <a:ext cx="5574174" cy="565583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  <a:alpha val="79000"/>
                  </a:schemeClr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29113918" y="21295588"/>
                  <a:ext cx="4737576" cy="12520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err="1">
                      <a:solidFill>
                        <a:srgbClr val="FFFF00"/>
                      </a:solidFill>
                    </a:rPr>
                    <a:t>Mouvement</a:t>
                  </a:r>
                  <a:endParaRPr lang="en-US" sz="2400" b="1" dirty="0">
                    <a:solidFill>
                      <a:srgbClr val="FFFF00"/>
                    </a:solidFill>
                  </a:endParaRPr>
                </a:p>
              </p:txBody>
            </p:sp>
          </p:grpSp>
        </p:grpSp>
        <p:sp>
          <p:nvSpPr>
            <p:cNvPr id="22" name="Circular Arrow 21"/>
            <p:cNvSpPr/>
            <p:nvPr/>
          </p:nvSpPr>
          <p:spPr>
            <a:xfrm>
              <a:off x="5300000" y="3344524"/>
              <a:ext cx="735025" cy="639152"/>
            </a:xfrm>
            <a:prstGeom prst="circularArrow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ircular Arrow 22"/>
            <p:cNvSpPr/>
            <p:nvPr/>
          </p:nvSpPr>
          <p:spPr>
            <a:xfrm rot="10800000">
              <a:off x="5300000" y="3590352"/>
              <a:ext cx="735025" cy="639152"/>
            </a:xfrm>
            <a:prstGeom prst="circularArrow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1" name="TextBox 40"/>
          <p:cNvSpPr txBox="1"/>
          <p:nvPr/>
        </p:nvSpPr>
        <p:spPr>
          <a:xfrm>
            <a:off x="302979" y="831905"/>
            <a:ext cx="4472578" cy="168507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dirty="0"/>
              <a:t>Socio-</a:t>
            </a:r>
            <a:r>
              <a:rPr lang="es-EC" dirty="0" err="1"/>
              <a:t>économique</a:t>
            </a:r>
            <a:endParaRPr lang="es-EC" dirty="0" smtClean="0"/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dirty="0"/>
              <a:t>Pandémie 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dirty="0"/>
              <a:t>Chaînes de commercialisation courtes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b="1" dirty="0"/>
              <a:t>Marchés</a:t>
            </a:r>
            <a:r>
              <a:rPr lang="fr-FR" dirty="0"/>
              <a:t> : des espaces différenciés pour l'approvisionnement en produits agro-écologiques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17144" y="2626923"/>
            <a:ext cx="4465624" cy="243297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dirty="0" err="1" smtClean="0"/>
              <a:t>Culturel</a:t>
            </a:r>
            <a:r>
              <a:rPr lang="es-EC" dirty="0" smtClean="0"/>
              <a:t>/</a:t>
            </a:r>
            <a:r>
              <a:rPr lang="es-EC" dirty="0" err="1" smtClean="0"/>
              <a:t>traditionnel</a:t>
            </a:r>
            <a:endParaRPr lang="en-US" dirty="0"/>
          </a:p>
          <a:p>
            <a:pPr marL="176213" lvl="1" indent="-176213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b="1" dirty="0"/>
              <a:t>Souveraineté</a:t>
            </a:r>
            <a:r>
              <a:rPr lang="fr-FR" dirty="0"/>
              <a:t> alimentaire</a:t>
            </a:r>
          </a:p>
          <a:p>
            <a:pPr marL="176213" lvl="1" indent="-176213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dirty="0"/>
              <a:t>Résilience culturelle</a:t>
            </a:r>
          </a:p>
          <a:p>
            <a:pPr marL="176213" lvl="1" indent="-176213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dirty="0"/>
              <a:t>Valoriser les connaissances locales</a:t>
            </a:r>
          </a:p>
          <a:p>
            <a:pPr marL="176213" lvl="1" indent="-176213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dirty="0"/>
              <a:t>	 + Écoles </a:t>
            </a:r>
          </a:p>
          <a:p>
            <a:pPr marL="176213" lvl="1" indent="-176213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b="1" dirty="0"/>
              <a:t>Égalité, inclusion, équité (</a:t>
            </a:r>
            <a:r>
              <a:rPr lang="fr-FR" dirty="0"/>
              <a:t>de genre, générationnelle, ethnique)</a:t>
            </a:r>
          </a:p>
          <a:p>
            <a:pPr marL="176213" lvl="1" indent="-176213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dirty="0"/>
              <a:t>Les agriculteurs (femmes + jeunes) autonomisés par la CE</a:t>
            </a:r>
            <a:endParaRPr lang="fr-FR" dirty="0"/>
          </a:p>
        </p:txBody>
      </p:sp>
      <p:sp>
        <p:nvSpPr>
          <p:cNvPr id="43" name="TextBox 42"/>
          <p:cNvSpPr txBox="1"/>
          <p:nvPr/>
        </p:nvSpPr>
        <p:spPr>
          <a:xfrm>
            <a:off x="295845" y="5232690"/>
            <a:ext cx="4486924" cy="93718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dirty="0" err="1"/>
              <a:t>Politique</a:t>
            </a:r>
            <a:endParaRPr lang="en-US" dirty="0"/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b="1" dirty="0"/>
              <a:t>Soutenir les associations d'agriculteurs </a:t>
            </a:r>
            <a:r>
              <a:rPr lang="fr-FR" dirty="0"/>
              <a:t>en influençant les ordonnances locales.</a:t>
            </a:r>
            <a:endParaRPr lang="es-ES" dirty="0"/>
          </a:p>
        </p:txBody>
      </p:sp>
      <p:sp>
        <p:nvSpPr>
          <p:cNvPr id="44" name="TextBox 43"/>
          <p:cNvSpPr txBox="1"/>
          <p:nvPr/>
        </p:nvSpPr>
        <p:spPr>
          <a:xfrm>
            <a:off x="7768842" y="4530962"/>
            <a:ext cx="3977196" cy="147732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30188" indent="-230188" defTabSz="311150">
              <a:buChar char="••"/>
            </a:pPr>
            <a:r>
              <a:rPr lang="fr-FR" dirty="0"/>
              <a:t>Souveraineté des ressources</a:t>
            </a:r>
          </a:p>
          <a:p>
            <a:pPr marL="230188" indent="-230188" defTabSz="311150">
              <a:buChar char="••"/>
            </a:pPr>
            <a:r>
              <a:rPr lang="fr-FR" dirty="0"/>
              <a:t>Sols sains, efficacité</a:t>
            </a:r>
          </a:p>
          <a:p>
            <a:pPr marL="230188" indent="-230188" defTabSz="311150">
              <a:buChar char="••"/>
            </a:pPr>
            <a:r>
              <a:rPr lang="fr-FR" dirty="0"/>
              <a:t>Gestion de l'eau : stockage de l'eau de pluie</a:t>
            </a:r>
          </a:p>
          <a:p>
            <a:pPr marL="230188" indent="-230188" defTabSz="311150">
              <a:buChar char="••"/>
            </a:pPr>
            <a:r>
              <a:rPr lang="fr-FR" dirty="0"/>
              <a:t>Diversification</a:t>
            </a:r>
            <a:endParaRPr lang="es-ES" dirty="0"/>
          </a:p>
        </p:txBody>
      </p:sp>
      <p:sp>
        <p:nvSpPr>
          <p:cNvPr id="46" name="TextBox 45"/>
          <p:cNvSpPr txBox="1"/>
          <p:nvPr/>
        </p:nvSpPr>
        <p:spPr>
          <a:xfrm>
            <a:off x="7606814" y="958838"/>
            <a:ext cx="3975582" cy="923330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30188" lvl="1" indent="-230188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dirty="0"/>
              <a:t>Biodiversité</a:t>
            </a:r>
          </a:p>
          <a:p>
            <a:pPr marL="230188" lvl="1" indent="-230188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dirty="0"/>
              <a:t>Le changement climatique. </a:t>
            </a:r>
          </a:p>
          <a:p>
            <a:pPr marL="230188" lvl="1" indent="-230188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dirty="0"/>
              <a:t> Résilience des agrosystèmes </a:t>
            </a:r>
            <a:endParaRPr lang="es-PE" dirty="0" smtClean="0"/>
          </a:p>
        </p:txBody>
      </p:sp>
    </p:spTree>
    <p:extLst>
      <p:ext uri="{BB962C8B-B14F-4D97-AF65-F5344CB8AC3E}">
        <p14:creationId xmlns:p14="http://schemas.microsoft.com/office/powerpoint/2010/main" val="165317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666" y="243070"/>
            <a:ext cx="10515600" cy="810227"/>
          </a:xfrm>
        </p:spPr>
        <p:txBody>
          <a:bodyPr>
            <a:normAutofit/>
          </a:bodyPr>
          <a:lstStyle/>
          <a:p>
            <a:pPr algn="ctr"/>
            <a:r>
              <a:rPr lang="es-PE" sz="4800" b="1" dirty="0" err="1"/>
              <a:t>Souveraineté</a:t>
            </a:r>
            <a:endParaRPr lang="en-US" sz="4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817FA-617A-4019-B7BC-B75BBD080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90" y="1311417"/>
            <a:ext cx="10897856" cy="4830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463550" indent="-347663">
              <a:buFontTx/>
              <a:buAutoNum type="arabicPeriod"/>
            </a:pPr>
            <a:r>
              <a:rPr lang="fr-FR" b="1" dirty="0">
                <a:solidFill>
                  <a:schemeClr val="tx1"/>
                </a:solidFill>
              </a:rPr>
              <a:t>Souveraineté des ressources </a:t>
            </a:r>
            <a:r>
              <a:rPr lang="fr-FR" dirty="0">
                <a:solidFill>
                  <a:schemeClr val="tx1"/>
                </a:solidFill>
              </a:rPr>
              <a:t>: l'</a:t>
            </a:r>
            <a:r>
              <a:rPr lang="fr-FR" dirty="0" err="1">
                <a:solidFill>
                  <a:schemeClr val="tx1"/>
                </a:solidFill>
              </a:rPr>
              <a:t>agrobiodiversité</a:t>
            </a:r>
            <a:r>
              <a:rPr lang="fr-FR" dirty="0">
                <a:solidFill>
                  <a:schemeClr val="tx1"/>
                </a:solidFill>
              </a:rPr>
              <a:t> est maintenue, valorisée et gérée correctement</a:t>
            </a:r>
          </a:p>
          <a:p>
            <a:pPr marL="115887" indent="0">
              <a:buNone/>
            </a:pPr>
            <a:r>
              <a:rPr lang="fr-FR" dirty="0">
                <a:solidFill>
                  <a:schemeClr val="tx1"/>
                </a:solidFill>
              </a:rPr>
              <a:t>	*Présence de connaissances locales</a:t>
            </a:r>
          </a:p>
          <a:p>
            <a:pPr marL="115887" indent="0">
              <a:buNone/>
            </a:pPr>
            <a:r>
              <a:rPr lang="fr-FR" b="1" dirty="0">
                <a:solidFill>
                  <a:schemeClr val="tx1"/>
                </a:solidFill>
              </a:rPr>
              <a:t>2. souveraineté alimentaire : </a:t>
            </a:r>
            <a:r>
              <a:rPr lang="fr-FR" dirty="0">
                <a:solidFill>
                  <a:schemeClr val="tx1"/>
                </a:solidFill>
              </a:rPr>
              <a:t>des cultures et des races plus saines pour une alimentation saine</a:t>
            </a:r>
          </a:p>
          <a:p>
            <a:pPr marL="115887" indent="0">
              <a:buNone/>
            </a:pPr>
            <a:r>
              <a:rPr lang="fr-FR" b="1" dirty="0">
                <a:solidFill>
                  <a:schemeClr val="tx1"/>
                </a:solidFill>
              </a:rPr>
              <a:t>3. la souveraineté de l'individu : </a:t>
            </a:r>
            <a:r>
              <a:rPr lang="fr-FR" dirty="0">
                <a:solidFill>
                  <a:schemeClr val="tx1"/>
                </a:solidFill>
              </a:rPr>
              <a:t>donner aux enfants et aux jeunes les moyens d'utiliser l'agriculture comme une option pour améliorer leur qualité de vie.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6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6E9BB-6F17-8848-9416-E2F11708D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21" y="341062"/>
            <a:ext cx="10515600" cy="792343"/>
          </a:xfrm>
        </p:spPr>
        <p:txBody>
          <a:bodyPr>
            <a:noAutofit/>
          </a:bodyPr>
          <a:lstStyle/>
          <a:p>
            <a:pPr algn="ctr"/>
            <a:r>
              <a:rPr lang="es-EC" sz="4000" b="1" dirty="0" err="1"/>
              <a:t>Considérations</a:t>
            </a:r>
            <a:r>
              <a:rPr lang="es-EC" sz="4000" b="1" dirty="0"/>
              <a:t> sur la </a:t>
            </a:r>
            <a:r>
              <a:rPr lang="es-EC" sz="4000" b="1" dirty="0" err="1"/>
              <a:t>vision</a:t>
            </a:r>
            <a:endParaRPr lang="en-EC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0F902-B30B-1E43-8F69-45DAE7615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07" y="1795926"/>
            <a:ext cx="8606742" cy="4351338"/>
          </a:xfrm>
        </p:spPr>
        <p:txBody>
          <a:bodyPr>
            <a:normAutofit/>
          </a:bodyPr>
          <a:lstStyle/>
          <a:p>
            <a:r>
              <a:rPr lang="fr-FR" dirty="0"/>
              <a:t>Il s'agit d'un </a:t>
            </a:r>
            <a:r>
              <a:rPr lang="fr-FR" b="1" dirty="0"/>
              <a:t>processus</a:t>
            </a:r>
            <a:r>
              <a:rPr lang="fr-FR" dirty="0"/>
              <a:t> en cours de construction </a:t>
            </a:r>
          </a:p>
          <a:p>
            <a:r>
              <a:rPr lang="fr-FR" dirty="0"/>
              <a:t>La </a:t>
            </a:r>
            <a:r>
              <a:rPr lang="fr-FR" b="1" dirty="0"/>
              <a:t>vision est construite par les acteurs </a:t>
            </a:r>
            <a:r>
              <a:rPr lang="fr-FR" dirty="0"/>
              <a:t>qui vont faire les changements dans les territoires : </a:t>
            </a:r>
          </a:p>
          <a:p>
            <a:r>
              <a:rPr lang="fr-FR" dirty="0"/>
              <a:t>producteurs, communauté, politiciens, famille, c'est ce qui va définir l'orientation de la CE. </a:t>
            </a:r>
          </a:p>
          <a:p>
            <a:r>
              <a:rPr lang="fr-FR" dirty="0"/>
              <a:t>Il n'y a </a:t>
            </a:r>
            <a:r>
              <a:rPr lang="fr-FR" b="1" dirty="0"/>
              <a:t>pas de vision unique </a:t>
            </a:r>
            <a:r>
              <a:rPr lang="fr-FR" dirty="0"/>
              <a:t>de la CE sur le territoire. </a:t>
            </a:r>
          </a:p>
          <a:p>
            <a:r>
              <a:rPr lang="fr-FR" dirty="0"/>
              <a:t>Affiner les différentes visions des acteurs </a:t>
            </a:r>
          </a:p>
          <a:p>
            <a:r>
              <a:rPr lang="fr-FR" b="1" dirty="0"/>
              <a:t>Langage commune</a:t>
            </a:r>
          </a:p>
          <a:p>
            <a:endParaRPr lang="es-419" dirty="0"/>
          </a:p>
        </p:txBody>
      </p:sp>
      <p:pic>
        <p:nvPicPr>
          <p:cNvPr id="4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99" y="3260489"/>
            <a:ext cx="2602832" cy="347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1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6AD42-1C1A-6D4E-8E6E-BEF9340A0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2356" y="629734"/>
            <a:ext cx="3690140" cy="688171"/>
          </a:xfrm>
        </p:spPr>
        <p:txBody>
          <a:bodyPr>
            <a:noAutofit/>
          </a:bodyPr>
          <a:lstStyle/>
          <a:p>
            <a:pPr algn="ctr"/>
            <a:r>
              <a:rPr lang="es-EC" sz="4000" b="1" dirty="0" err="1"/>
              <a:t>Étapes</a:t>
            </a:r>
            <a:r>
              <a:rPr lang="es-EC" sz="4000" b="1" dirty="0"/>
              <a:t> et </a:t>
            </a:r>
            <a:r>
              <a:rPr lang="es-EC" sz="4000" b="1" dirty="0" err="1"/>
              <a:t>actions</a:t>
            </a:r>
            <a:endParaRPr lang="en-EC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90D28-A542-A345-9545-DBF2839A1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501" y="464068"/>
            <a:ext cx="7523619" cy="28125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i="1" dirty="0">
                <a:solidFill>
                  <a:srgbClr val="FF0000"/>
                </a:solidFill>
              </a:rPr>
              <a:t>Aspects à prendre en compte </a:t>
            </a:r>
            <a:r>
              <a:rPr lang="en-EC" sz="2400" b="1" i="1" dirty="0" smtClean="0">
                <a:solidFill>
                  <a:srgbClr val="FF0000"/>
                </a:solidFill>
              </a:rPr>
              <a:t>: </a:t>
            </a:r>
          </a:p>
          <a:p>
            <a:pPr marL="517525" indent="-517525">
              <a:buFont typeface="+mj-lt"/>
              <a:buAutoNum type="alphaLcParenR"/>
            </a:pPr>
            <a:r>
              <a:rPr lang="fr-FR" sz="2400" dirty="0"/>
              <a:t>Établir </a:t>
            </a:r>
            <a:r>
              <a:rPr lang="fr-FR" sz="2400" b="1" dirty="0"/>
              <a:t>l'échelle</a:t>
            </a:r>
          </a:p>
          <a:p>
            <a:pPr marL="517525" indent="-517525">
              <a:buFont typeface="+mj-lt"/>
              <a:buAutoNum type="alphaLcParenR"/>
            </a:pPr>
            <a:r>
              <a:rPr lang="fr-FR" sz="2400" b="1" dirty="0"/>
              <a:t>Par où commencer </a:t>
            </a:r>
            <a:r>
              <a:rPr lang="fr-FR" sz="2400" dirty="0"/>
              <a:t>dans la transition ?</a:t>
            </a:r>
          </a:p>
          <a:p>
            <a:pPr marL="517525" indent="-517525">
              <a:buFont typeface="+mj-lt"/>
              <a:buAutoNum type="alphaLcParenR"/>
            </a:pPr>
            <a:r>
              <a:rPr lang="fr-FR" sz="2400" dirty="0"/>
              <a:t>Base </a:t>
            </a:r>
            <a:r>
              <a:rPr lang="fr-FR" sz="2400" b="1" dirty="0"/>
              <a:t>conceptuelle</a:t>
            </a:r>
            <a:r>
              <a:rPr lang="fr-FR" sz="2400" dirty="0"/>
              <a:t> théorique de la manière dont le changement se produit</a:t>
            </a:r>
          </a:p>
          <a:p>
            <a:pPr marL="517525" indent="-517525">
              <a:buFont typeface="+mj-lt"/>
              <a:buAutoNum type="alphaLcParenR"/>
            </a:pPr>
            <a:r>
              <a:rPr lang="fr-FR" sz="2400" b="1" dirty="0"/>
              <a:t>Facteurs contextuels </a:t>
            </a:r>
            <a:r>
              <a:rPr lang="fr-FR" sz="2400" dirty="0"/>
              <a:t>qui contribuent à la transition de la </a:t>
            </a:r>
            <a:r>
              <a:rPr lang="fr-FR" sz="2400" dirty="0" smtClean="0"/>
              <a:t>AE </a:t>
            </a:r>
            <a:endParaRPr lang="en-EC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087" y="1743807"/>
            <a:ext cx="3528409" cy="264696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A90D28-A542-A345-9545-DBF2839A1852}"/>
              </a:ext>
            </a:extLst>
          </p:cNvPr>
          <p:cNvSpPr txBox="1">
            <a:spLocks/>
          </p:cNvSpPr>
          <p:nvPr/>
        </p:nvSpPr>
        <p:spPr>
          <a:xfrm>
            <a:off x="294501" y="3561669"/>
            <a:ext cx="7665083" cy="30209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i="1" dirty="0" err="1">
                <a:solidFill>
                  <a:srgbClr val="FF0000"/>
                </a:solidFill>
              </a:rPr>
              <a:t>Étapes</a:t>
            </a:r>
            <a:r>
              <a:rPr lang="en-US" sz="2400" b="1" i="1" dirty="0">
                <a:solidFill>
                  <a:srgbClr val="FF0000"/>
                </a:solidFill>
              </a:rPr>
              <a:t> à </a:t>
            </a:r>
            <a:r>
              <a:rPr lang="en-US" sz="2400" b="1" i="1" dirty="0" err="1">
                <a:solidFill>
                  <a:srgbClr val="FF0000"/>
                </a:solidFill>
              </a:rPr>
              <a:t>suivre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buFont typeface="+mj-lt"/>
              <a:buAutoNum type="alphaLcParenR"/>
            </a:pPr>
            <a:r>
              <a:rPr lang="fr-FR" sz="2400" dirty="0"/>
              <a:t>Diagnostic </a:t>
            </a:r>
            <a:r>
              <a:rPr lang="fr-FR" sz="2400" b="1" dirty="0"/>
              <a:t>participatif</a:t>
            </a:r>
            <a:r>
              <a:rPr lang="fr-FR" sz="2400" dirty="0"/>
              <a:t> : situation dans chaque territoire</a:t>
            </a:r>
          </a:p>
          <a:p>
            <a:pPr marL="457200" indent="-457200">
              <a:buFont typeface="+mj-lt"/>
              <a:buAutoNum type="alphaLcParenR"/>
            </a:pPr>
            <a:r>
              <a:rPr lang="fr-FR" sz="2400" dirty="0"/>
              <a:t>Construire un </a:t>
            </a:r>
            <a:r>
              <a:rPr lang="fr-FR" sz="2400" b="1" dirty="0"/>
              <a:t>rêve de ferme</a:t>
            </a:r>
            <a:r>
              <a:rPr lang="fr-FR" sz="2400" dirty="0"/>
              <a:t>, analyse des capitaux et des lacunes. </a:t>
            </a:r>
          </a:p>
          <a:p>
            <a:pPr marL="457200" indent="-457200">
              <a:buFont typeface="+mj-lt"/>
              <a:buAutoNum type="alphaLcParenR"/>
            </a:pPr>
            <a:r>
              <a:rPr lang="fr-FR" sz="2400" dirty="0"/>
              <a:t>Définir des </a:t>
            </a:r>
            <a:r>
              <a:rPr lang="fr-FR" sz="2400" b="1" dirty="0"/>
              <a:t>actions de transformation </a:t>
            </a:r>
          </a:p>
          <a:p>
            <a:pPr marL="457200" indent="-457200">
              <a:buFont typeface="+mj-lt"/>
              <a:buAutoNum type="alphaLcParenR"/>
            </a:pPr>
            <a:r>
              <a:rPr lang="fr-FR" sz="2400" dirty="0"/>
              <a:t>Avancer par </a:t>
            </a:r>
            <a:r>
              <a:rPr lang="fr-FR" sz="2400" b="1" dirty="0"/>
              <a:t>petites étapes réalistes </a:t>
            </a:r>
            <a:r>
              <a:rPr lang="fr-FR" sz="2400" dirty="0"/>
              <a:t>en tenant compte de la situation de chaque communauté/territoire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576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 txBox="1">
            <a:spLocks/>
          </p:cNvSpPr>
          <p:nvPr/>
        </p:nvSpPr>
        <p:spPr>
          <a:xfrm>
            <a:off x="142400" y="5113870"/>
            <a:ext cx="11855116" cy="13936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b="1" dirty="0">
                <a:solidFill>
                  <a:schemeClr val="accent6">
                    <a:lumMod val="50000"/>
                  </a:schemeClr>
                </a:solidFill>
              </a:rPr>
              <a:t>Quels sont les principes qui permettent de réaliser cette vision ? </a:t>
            </a:r>
            <a:endParaRPr lang="en-U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8" name="Marcador de contenido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9"/>
          <a:stretch/>
        </p:blipFill>
        <p:spPr>
          <a:xfrm rot="16200000">
            <a:off x="6447755" y="-142902"/>
            <a:ext cx="4361185" cy="539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3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1350</Words>
  <Application>Microsoft Office PowerPoint</Application>
  <PresentationFormat>Widescreen</PresentationFormat>
  <Paragraphs>212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Candara</vt:lpstr>
      <vt:lpstr>Courier New</vt:lpstr>
      <vt:lpstr>Script MT Bold</vt:lpstr>
      <vt:lpstr>Segoe UI Black</vt:lpstr>
      <vt:lpstr>Segoe UI Historic</vt:lpstr>
      <vt:lpstr>Times New Roman</vt:lpstr>
      <vt:lpstr>Office Theme</vt:lpstr>
      <vt:lpstr>Synthèse</vt:lpstr>
      <vt:lpstr>Vision</vt:lpstr>
      <vt:lpstr>PowerPoint Presentation</vt:lpstr>
      <vt:lpstr>PowerPoint Presentation</vt:lpstr>
      <vt:lpstr>PowerPoint Presentation</vt:lpstr>
      <vt:lpstr>Souveraineté</vt:lpstr>
      <vt:lpstr>Considérations sur la vision</vt:lpstr>
      <vt:lpstr>Étapes et actions</vt:lpstr>
      <vt:lpstr>PowerPoint Presentation</vt:lpstr>
      <vt:lpstr>Les principes servent à guider...</vt:lpstr>
      <vt:lpstr>PowerPoint Presentation</vt:lpstr>
      <vt:lpstr>PowerPoint Presentation</vt:lpstr>
      <vt:lpstr>PowerPoint Presentation</vt:lpstr>
    </vt:vector>
  </TitlesOfParts>
  <Company>University of Vermont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</dc:creator>
  <cp:lastModifiedBy>G</cp:lastModifiedBy>
  <cp:revision>84</cp:revision>
  <dcterms:created xsi:type="dcterms:W3CDTF">2020-07-12T18:58:31Z</dcterms:created>
  <dcterms:modified xsi:type="dcterms:W3CDTF">2020-09-11T03:22:44Z</dcterms:modified>
</cp:coreProperties>
</file>